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2" r:id="rId4"/>
  </p:sldMasterIdLst>
  <p:notesMasterIdLst>
    <p:notesMasterId r:id="rId68"/>
  </p:notesMasterIdLst>
  <p:sldIdLst>
    <p:sldId id="832" r:id="rId5"/>
    <p:sldId id="777" r:id="rId6"/>
    <p:sldId id="736" r:id="rId7"/>
    <p:sldId id="602" r:id="rId8"/>
    <p:sldId id="776" r:id="rId9"/>
    <p:sldId id="585" r:id="rId10"/>
    <p:sldId id="665" r:id="rId11"/>
    <p:sldId id="603" r:id="rId12"/>
    <p:sldId id="747" r:id="rId13"/>
    <p:sldId id="748" r:id="rId14"/>
    <p:sldId id="760" r:id="rId15"/>
    <p:sldId id="739" r:id="rId16"/>
    <p:sldId id="668" r:id="rId17"/>
    <p:sldId id="633" r:id="rId18"/>
    <p:sldId id="650" r:id="rId19"/>
    <p:sldId id="616" r:id="rId20"/>
    <p:sldId id="767" r:id="rId21"/>
    <p:sldId id="693" r:id="rId22"/>
    <p:sldId id="717" r:id="rId23"/>
    <p:sldId id="722" r:id="rId24"/>
    <p:sldId id="743" r:id="rId25"/>
    <p:sldId id="669" r:id="rId26"/>
    <p:sldId id="670" r:id="rId27"/>
    <p:sldId id="671" r:id="rId28"/>
    <p:sldId id="673" r:id="rId29"/>
    <p:sldId id="678" r:id="rId30"/>
    <p:sldId id="679" r:id="rId31"/>
    <p:sldId id="681" r:id="rId32"/>
    <p:sldId id="688" r:id="rId33"/>
    <p:sldId id="751" r:id="rId34"/>
    <p:sldId id="771" r:id="rId35"/>
    <p:sldId id="772" r:id="rId36"/>
    <p:sldId id="773" r:id="rId37"/>
    <p:sldId id="752" r:id="rId38"/>
    <p:sldId id="697" r:id="rId39"/>
    <p:sldId id="699" r:id="rId40"/>
    <p:sldId id="700" r:id="rId41"/>
    <p:sldId id="691" r:id="rId42"/>
    <p:sldId id="644" r:id="rId43"/>
    <p:sldId id="702" r:id="rId44"/>
    <p:sldId id="701" r:id="rId45"/>
    <p:sldId id="703" r:id="rId46"/>
    <p:sldId id="684" r:id="rId47"/>
    <p:sldId id="692" r:id="rId48"/>
    <p:sldId id="620" r:id="rId49"/>
    <p:sldId id="842" r:id="rId50"/>
    <p:sldId id="737" r:id="rId51"/>
    <p:sldId id="768" r:id="rId52"/>
    <p:sldId id="769" r:id="rId53"/>
    <p:sldId id="380" r:id="rId54"/>
    <p:sldId id="726" r:id="rId55"/>
    <p:sldId id="313" r:id="rId56"/>
    <p:sldId id="725" r:id="rId57"/>
    <p:sldId id="404" r:id="rId58"/>
    <p:sldId id="778" r:id="rId59"/>
    <p:sldId id="399" r:id="rId60"/>
    <p:sldId id="763" r:id="rId61"/>
    <p:sldId id="838" r:id="rId62"/>
    <p:sldId id="728" r:id="rId63"/>
    <p:sldId id="727" r:id="rId64"/>
    <p:sldId id="779" r:id="rId65"/>
    <p:sldId id="836" r:id="rId66"/>
    <p:sldId id="53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5EB5"/>
    <a:srgbClr val="BC84CA"/>
    <a:srgbClr val="EFCCF6"/>
    <a:srgbClr val="FBD6FF"/>
    <a:srgbClr val="CDA3D8"/>
    <a:srgbClr val="86339A"/>
    <a:srgbClr val="722382"/>
    <a:srgbClr val="772583"/>
    <a:srgbClr val="FF981B"/>
    <a:srgbClr val="FFD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57725" autoAdjust="0"/>
  </p:normalViewPr>
  <p:slideViewPr>
    <p:cSldViewPr snapToGrid="0" snapToObjects="1" showGuides="1">
      <p:cViewPr varScale="1">
        <p:scale>
          <a:sx n="50" d="100"/>
          <a:sy n="50" d="100"/>
        </p:scale>
        <p:origin x="1488" y="38"/>
      </p:cViewPr>
      <p:guideLst>
        <p:guide orient="horz" pos="2160"/>
        <p:guide pos="3840"/>
      </p:guideLst>
    </p:cSldViewPr>
  </p:slideViewPr>
  <p:notesTextViewPr>
    <p:cViewPr>
      <p:scale>
        <a:sx n="1" d="1"/>
        <a:sy n="1" d="1"/>
      </p:scale>
      <p:origin x="0" y="0"/>
    </p:cViewPr>
  </p:notesTextViewPr>
  <p:sorterViewPr>
    <p:cViewPr>
      <p:scale>
        <a:sx n="50" d="100"/>
        <a:sy n="50" d="100"/>
      </p:scale>
      <p:origin x="0" y="-3931"/>
    </p:cViewPr>
  </p:sorterViewPr>
  <p:notesViewPr>
    <p:cSldViewPr snapToGrid="0" snapToObjects="1">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40307939454952E-2"/>
          <c:y val="3.9007167373309108E-2"/>
          <c:w val="0.79504330708661419"/>
          <c:h val="0.92198581560283688"/>
        </c:manualLayout>
      </c:layout>
      <c:barChart>
        <c:barDir val="bar"/>
        <c:grouping val="clustered"/>
        <c:varyColors val="0"/>
        <c:ser>
          <c:idx val="0"/>
          <c:order val="0"/>
          <c:tx>
            <c:strRef>
              <c:f>Sheet1!$B$1</c:f>
              <c:strCache>
                <c:ptCount val="1"/>
                <c:pt idx="0">
                  <c:v>Column2</c:v>
                </c:pt>
              </c:strCache>
            </c:strRef>
          </c:tx>
          <c:spPr>
            <a:solidFill>
              <a:srgbClr val="A25EB5"/>
            </a:solidFill>
            <a:ln>
              <a:noFill/>
            </a:ln>
            <a:effectLst/>
          </c:spPr>
          <c:invertIfNegative val="0"/>
          <c:cat>
            <c:numRef>
              <c:f>Sheet1!$A$2</c:f>
              <c:numCache>
                <c:formatCode>General</c:formatCode>
                <c:ptCount val="1"/>
              </c:numCache>
            </c:numRef>
          </c:cat>
          <c:val>
            <c:numRef>
              <c:f>Sheet1!$B$2</c:f>
              <c:numCache>
                <c:formatCode>0%</c:formatCode>
                <c:ptCount val="1"/>
                <c:pt idx="0">
                  <c:v>0.06</c:v>
                </c:pt>
              </c:numCache>
            </c:numRef>
          </c:val>
          <c:extLst>
            <c:ext xmlns:c16="http://schemas.microsoft.com/office/drawing/2014/chart" uri="{C3380CC4-5D6E-409C-BE32-E72D297353CC}">
              <c16:uniqueId val="{00000000-C78A-4FFB-9DCC-256F90207F37}"/>
            </c:ext>
          </c:extLst>
        </c:ser>
        <c:ser>
          <c:idx val="1"/>
          <c:order val="1"/>
          <c:tx>
            <c:strRef>
              <c:f>Sheet1!$C$1</c:f>
              <c:strCache>
                <c:ptCount val="1"/>
                <c:pt idx="0">
                  <c:v>Column3</c:v>
                </c:pt>
              </c:strCache>
            </c:strRef>
          </c:tx>
          <c:spPr>
            <a:solidFill>
              <a:srgbClr val="CDA3D8"/>
            </a:solidFill>
            <a:ln>
              <a:noFill/>
            </a:ln>
            <a:effectLst/>
          </c:spPr>
          <c:invertIfNegative val="0"/>
          <c:cat>
            <c:numRef>
              <c:f>Sheet1!$A$2</c:f>
              <c:numCache>
                <c:formatCode>General</c:formatCode>
                <c:ptCount val="1"/>
              </c:numCache>
            </c:numRef>
          </c:cat>
          <c:val>
            <c:numRef>
              <c:f>Sheet1!$C$2</c:f>
              <c:numCache>
                <c:formatCode>0%</c:formatCode>
                <c:ptCount val="1"/>
                <c:pt idx="0">
                  <c:v>0.09</c:v>
                </c:pt>
              </c:numCache>
            </c:numRef>
          </c:val>
          <c:extLst>
            <c:ext xmlns:c16="http://schemas.microsoft.com/office/drawing/2014/chart" uri="{C3380CC4-5D6E-409C-BE32-E72D297353CC}">
              <c16:uniqueId val="{00000001-C78A-4FFB-9DCC-256F90207F37}"/>
            </c:ext>
          </c:extLst>
        </c:ser>
        <c:ser>
          <c:idx val="2"/>
          <c:order val="2"/>
          <c:tx>
            <c:strRef>
              <c:f>Sheet1!$D$1</c:f>
              <c:strCache>
                <c:ptCount val="1"/>
                <c:pt idx="0">
                  <c:v>Column4</c:v>
                </c:pt>
              </c:strCache>
            </c:strRef>
          </c:tx>
          <c:spPr>
            <a:solidFill>
              <a:srgbClr val="BC84CA"/>
            </a:solidFill>
            <a:ln>
              <a:noFill/>
            </a:ln>
            <a:effectLst/>
          </c:spPr>
          <c:invertIfNegative val="0"/>
          <c:cat>
            <c:numRef>
              <c:f>Sheet1!$A$2</c:f>
              <c:numCache>
                <c:formatCode>General</c:formatCode>
                <c:ptCount val="1"/>
              </c:numCache>
            </c:numRef>
          </c:cat>
          <c:val>
            <c:numRef>
              <c:f>Sheet1!$D$2</c:f>
              <c:numCache>
                <c:formatCode>0%</c:formatCode>
                <c:ptCount val="1"/>
                <c:pt idx="0">
                  <c:v>0.1</c:v>
                </c:pt>
              </c:numCache>
            </c:numRef>
          </c:val>
          <c:extLst>
            <c:ext xmlns:c16="http://schemas.microsoft.com/office/drawing/2014/chart" uri="{C3380CC4-5D6E-409C-BE32-E72D297353CC}">
              <c16:uniqueId val="{00000002-C78A-4FFB-9DCC-256F90207F37}"/>
            </c:ext>
          </c:extLst>
        </c:ser>
        <c:ser>
          <c:idx val="3"/>
          <c:order val="3"/>
          <c:tx>
            <c:strRef>
              <c:f>Sheet1!$E$1</c:f>
              <c:strCache>
                <c:ptCount val="1"/>
                <c:pt idx="0">
                  <c:v>Column5</c:v>
                </c:pt>
              </c:strCache>
            </c:strRef>
          </c:tx>
          <c:spPr>
            <a:solidFill>
              <a:schemeClr val="tx2">
                <a:lumMod val="60000"/>
                <a:lumOff val="40000"/>
              </a:schemeClr>
            </a:solidFill>
            <a:ln>
              <a:noFill/>
            </a:ln>
            <a:effectLst/>
          </c:spPr>
          <c:invertIfNegative val="0"/>
          <c:cat>
            <c:numRef>
              <c:f>Sheet1!$A$2</c:f>
              <c:numCache>
                <c:formatCode>General</c:formatCode>
                <c:ptCount val="1"/>
              </c:numCache>
            </c:numRef>
          </c:cat>
          <c:val>
            <c:numRef>
              <c:f>Sheet1!$E$2</c:f>
              <c:numCache>
                <c:formatCode>0%</c:formatCode>
                <c:ptCount val="1"/>
                <c:pt idx="0">
                  <c:v>0.13</c:v>
                </c:pt>
              </c:numCache>
            </c:numRef>
          </c:val>
          <c:extLst>
            <c:ext xmlns:c16="http://schemas.microsoft.com/office/drawing/2014/chart" uri="{C3380CC4-5D6E-409C-BE32-E72D297353CC}">
              <c16:uniqueId val="{00000003-C78A-4FFB-9DCC-256F90207F37}"/>
            </c:ext>
          </c:extLst>
        </c:ser>
        <c:ser>
          <c:idx val="4"/>
          <c:order val="4"/>
          <c:tx>
            <c:strRef>
              <c:f>Sheet1!$F$1</c:f>
              <c:strCache>
                <c:ptCount val="1"/>
                <c:pt idx="0">
                  <c:v>Column6</c:v>
                </c:pt>
              </c:strCache>
            </c:strRef>
          </c:tx>
          <c:spPr>
            <a:solidFill>
              <a:schemeClr val="tx2"/>
            </a:solidFill>
            <a:ln>
              <a:noFill/>
            </a:ln>
            <a:effectLst/>
          </c:spPr>
          <c:invertIfNegative val="0"/>
          <c:cat>
            <c:numRef>
              <c:f>Sheet1!$A$2</c:f>
              <c:numCache>
                <c:formatCode>General</c:formatCode>
                <c:ptCount val="1"/>
              </c:numCache>
            </c:numRef>
          </c:cat>
          <c:val>
            <c:numRef>
              <c:f>Sheet1!$F$2</c:f>
              <c:numCache>
                <c:formatCode>0%</c:formatCode>
                <c:ptCount val="1"/>
                <c:pt idx="0">
                  <c:v>0.17</c:v>
                </c:pt>
              </c:numCache>
            </c:numRef>
          </c:val>
          <c:extLst>
            <c:ext xmlns:c16="http://schemas.microsoft.com/office/drawing/2014/chart" uri="{C3380CC4-5D6E-409C-BE32-E72D297353CC}">
              <c16:uniqueId val="{00000004-C78A-4FFB-9DCC-256F90207F37}"/>
            </c:ext>
          </c:extLst>
        </c:ser>
        <c:ser>
          <c:idx val="5"/>
          <c:order val="5"/>
          <c:tx>
            <c:strRef>
              <c:f>Sheet1!$G$1</c:f>
              <c:strCache>
                <c:ptCount val="1"/>
                <c:pt idx="0">
                  <c:v>Column7</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6-C78A-4FFB-9DCC-256F90207F37}"/>
              </c:ext>
            </c:extLst>
          </c:dPt>
          <c:cat>
            <c:numRef>
              <c:f>Sheet1!$A$2</c:f>
              <c:numCache>
                <c:formatCode>General</c:formatCode>
                <c:ptCount val="1"/>
              </c:numCache>
            </c:numRef>
          </c:cat>
          <c:val>
            <c:numRef>
              <c:f>Sheet1!$G$2</c:f>
              <c:numCache>
                <c:formatCode>0%</c:formatCode>
                <c:ptCount val="1"/>
                <c:pt idx="0">
                  <c:v>0.59</c:v>
                </c:pt>
              </c:numCache>
            </c:numRef>
          </c:val>
          <c:extLst>
            <c:ext xmlns:c16="http://schemas.microsoft.com/office/drawing/2014/chart" uri="{C3380CC4-5D6E-409C-BE32-E72D297353CC}">
              <c16:uniqueId val="{00000005-C78A-4FFB-9DCC-256F90207F37}"/>
            </c:ext>
          </c:extLst>
        </c:ser>
        <c:dLbls>
          <c:showLegendKey val="0"/>
          <c:showVal val="0"/>
          <c:showCatName val="0"/>
          <c:showSerName val="0"/>
          <c:showPercent val="0"/>
          <c:showBubbleSize val="0"/>
        </c:dLbls>
        <c:gapWidth val="182"/>
        <c:axId val="571868456"/>
        <c:axId val="571868784"/>
      </c:barChart>
      <c:catAx>
        <c:axId val="571868456"/>
        <c:scaling>
          <c:orientation val="minMax"/>
        </c:scaling>
        <c:delete val="1"/>
        <c:axPos val="l"/>
        <c:numFmt formatCode="General" sourceLinked="1"/>
        <c:majorTickMark val="none"/>
        <c:minorTickMark val="none"/>
        <c:tickLblPos val="nextTo"/>
        <c:crossAx val="571868784"/>
        <c:crosses val="autoZero"/>
        <c:auto val="1"/>
        <c:lblAlgn val="ctr"/>
        <c:lblOffset val="100"/>
        <c:noMultiLvlLbl val="0"/>
      </c:catAx>
      <c:valAx>
        <c:axId val="571868784"/>
        <c:scaling>
          <c:orientation val="minMax"/>
        </c:scaling>
        <c:delete val="1"/>
        <c:axPos val="b"/>
        <c:numFmt formatCode="0%" sourceLinked="1"/>
        <c:majorTickMark val="none"/>
        <c:minorTickMark val="none"/>
        <c:tickLblPos val="nextTo"/>
        <c:crossAx val="57186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40237463693759E-2"/>
          <c:y val="5.0833382376275833E-2"/>
          <c:w val="0.79504330708661419"/>
          <c:h val="0.93421830528064731"/>
        </c:manualLayout>
      </c:layout>
      <c:barChart>
        <c:barDir val="bar"/>
        <c:grouping val="clustered"/>
        <c:varyColors val="0"/>
        <c:ser>
          <c:idx val="0"/>
          <c:order val="0"/>
          <c:tx>
            <c:strRef>
              <c:f>Sheet1!$B$1</c:f>
              <c:strCache>
                <c:ptCount val="1"/>
                <c:pt idx="0">
                  <c:v>Column2</c:v>
                </c:pt>
              </c:strCache>
            </c:strRef>
          </c:tx>
          <c:spPr>
            <a:solidFill>
              <a:schemeClr val="accent2">
                <a:lumMod val="20000"/>
                <a:lumOff val="80000"/>
              </a:schemeClr>
            </a:solidFill>
            <a:ln>
              <a:noFill/>
            </a:ln>
            <a:effectLst/>
          </c:spPr>
          <c:invertIfNegative val="0"/>
          <c:cat>
            <c:numRef>
              <c:f>Sheet1!$A$2</c:f>
              <c:numCache>
                <c:formatCode>General</c:formatCode>
                <c:ptCount val="1"/>
              </c:numCache>
            </c:numRef>
          </c:cat>
          <c:val>
            <c:numRef>
              <c:f>Sheet1!$B$2</c:f>
              <c:numCache>
                <c:formatCode>0%</c:formatCode>
                <c:ptCount val="1"/>
                <c:pt idx="0">
                  <c:v>0.04</c:v>
                </c:pt>
              </c:numCache>
            </c:numRef>
          </c:val>
          <c:extLst>
            <c:ext xmlns:c16="http://schemas.microsoft.com/office/drawing/2014/chart" uri="{C3380CC4-5D6E-409C-BE32-E72D297353CC}">
              <c16:uniqueId val="{00000000-CE75-411A-8E41-28B1BC4964B1}"/>
            </c:ext>
          </c:extLst>
        </c:ser>
        <c:ser>
          <c:idx val="1"/>
          <c:order val="1"/>
          <c:tx>
            <c:strRef>
              <c:f>Sheet1!$C$1</c:f>
              <c:strCache>
                <c:ptCount val="1"/>
                <c:pt idx="0">
                  <c:v>Column3</c:v>
                </c:pt>
              </c:strCache>
            </c:strRef>
          </c:tx>
          <c:spPr>
            <a:solidFill>
              <a:schemeClr val="accent2">
                <a:lumMod val="40000"/>
                <a:lumOff val="60000"/>
              </a:schemeClr>
            </a:solidFill>
            <a:ln>
              <a:noFill/>
            </a:ln>
            <a:effectLst/>
          </c:spPr>
          <c:invertIfNegative val="0"/>
          <c:cat>
            <c:numRef>
              <c:f>Sheet1!$A$2</c:f>
              <c:numCache>
                <c:formatCode>General</c:formatCode>
                <c:ptCount val="1"/>
              </c:numCache>
            </c:numRef>
          </c:cat>
          <c:val>
            <c:numRef>
              <c:f>Sheet1!$C$2</c:f>
              <c:numCache>
                <c:formatCode>0%</c:formatCode>
                <c:ptCount val="1"/>
                <c:pt idx="0">
                  <c:v>0.05</c:v>
                </c:pt>
              </c:numCache>
            </c:numRef>
          </c:val>
          <c:extLst>
            <c:ext xmlns:c16="http://schemas.microsoft.com/office/drawing/2014/chart" uri="{C3380CC4-5D6E-409C-BE32-E72D297353CC}">
              <c16:uniqueId val="{00000001-CE75-411A-8E41-28B1BC4964B1}"/>
            </c:ext>
          </c:extLst>
        </c:ser>
        <c:ser>
          <c:idx val="2"/>
          <c:order val="2"/>
          <c:tx>
            <c:strRef>
              <c:f>Sheet1!$D$1</c:f>
              <c:strCache>
                <c:ptCount val="1"/>
                <c:pt idx="0">
                  <c:v>Column4</c:v>
                </c:pt>
              </c:strCache>
            </c:strRef>
          </c:tx>
          <c:spPr>
            <a:solidFill>
              <a:schemeClr val="accent2">
                <a:lumMod val="60000"/>
                <a:lumOff val="40000"/>
              </a:schemeClr>
            </a:solidFill>
            <a:ln>
              <a:noFill/>
            </a:ln>
            <a:effectLst/>
          </c:spPr>
          <c:invertIfNegative val="0"/>
          <c:cat>
            <c:numRef>
              <c:f>Sheet1!$A$2</c:f>
              <c:numCache>
                <c:formatCode>General</c:formatCode>
                <c:ptCount val="1"/>
              </c:numCache>
            </c:numRef>
          </c:cat>
          <c:val>
            <c:numRef>
              <c:f>Sheet1!$D$2</c:f>
              <c:numCache>
                <c:formatCode>0%</c:formatCode>
                <c:ptCount val="1"/>
                <c:pt idx="0">
                  <c:v>0.06</c:v>
                </c:pt>
              </c:numCache>
            </c:numRef>
          </c:val>
          <c:extLst>
            <c:ext xmlns:c16="http://schemas.microsoft.com/office/drawing/2014/chart" uri="{C3380CC4-5D6E-409C-BE32-E72D297353CC}">
              <c16:uniqueId val="{00000002-CE75-411A-8E41-28B1BC4964B1}"/>
            </c:ext>
          </c:extLst>
        </c:ser>
        <c:ser>
          <c:idx val="3"/>
          <c:order val="3"/>
          <c:tx>
            <c:strRef>
              <c:f>Sheet1!$E$1</c:f>
              <c:strCache>
                <c:ptCount val="1"/>
                <c:pt idx="0">
                  <c:v>Column5</c:v>
                </c:pt>
              </c:strCache>
            </c:strRef>
          </c:tx>
          <c:spPr>
            <a:solidFill>
              <a:schemeClr val="accent2"/>
            </a:solidFill>
            <a:ln>
              <a:noFill/>
            </a:ln>
            <a:effectLst/>
          </c:spPr>
          <c:invertIfNegative val="0"/>
          <c:cat>
            <c:numRef>
              <c:f>Sheet1!$A$2</c:f>
              <c:numCache>
                <c:formatCode>General</c:formatCode>
                <c:ptCount val="1"/>
              </c:numCache>
            </c:numRef>
          </c:cat>
          <c:val>
            <c:numRef>
              <c:f>Sheet1!$E$2</c:f>
              <c:numCache>
                <c:formatCode>0%</c:formatCode>
                <c:ptCount val="1"/>
                <c:pt idx="0">
                  <c:v>0.11</c:v>
                </c:pt>
              </c:numCache>
            </c:numRef>
          </c:val>
          <c:extLst>
            <c:ext xmlns:c16="http://schemas.microsoft.com/office/drawing/2014/chart" uri="{C3380CC4-5D6E-409C-BE32-E72D297353CC}">
              <c16:uniqueId val="{00000003-CE75-411A-8E41-28B1BC4964B1}"/>
            </c:ext>
          </c:extLst>
        </c:ser>
        <c:ser>
          <c:idx val="4"/>
          <c:order val="4"/>
          <c:tx>
            <c:strRef>
              <c:f>Sheet1!$F$1</c:f>
              <c:strCache>
                <c:ptCount val="1"/>
                <c:pt idx="0">
                  <c:v>Column6</c:v>
                </c:pt>
              </c:strCache>
            </c:strRef>
          </c:tx>
          <c:spPr>
            <a:solidFill>
              <a:schemeClr val="accent2">
                <a:lumMod val="75000"/>
              </a:schemeClr>
            </a:solidFill>
            <a:ln>
              <a:noFill/>
            </a:ln>
            <a:effectLst/>
          </c:spPr>
          <c:invertIfNegative val="0"/>
          <c:cat>
            <c:numRef>
              <c:f>Sheet1!$A$2</c:f>
              <c:numCache>
                <c:formatCode>General</c:formatCode>
                <c:ptCount val="1"/>
              </c:numCache>
            </c:numRef>
          </c:cat>
          <c:val>
            <c:numRef>
              <c:f>Sheet1!$F$2</c:f>
              <c:numCache>
                <c:formatCode>0%</c:formatCode>
                <c:ptCount val="1"/>
                <c:pt idx="0">
                  <c:v>0.14000000000000001</c:v>
                </c:pt>
              </c:numCache>
            </c:numRef>
          </c:val>
          <c:extLst>
            <c:ext xmlns:c16="http://schemas.microsoft.com/office/drawing/2014/chart" uri="{C3380CC4-5D6E-409C-BE32-E72D297353CC}">
              <c16:uniqueId val="{00000004-CE75-411A-8E41-28B1BC4964B1}"/>
            </c:ext>
          </c:extLst>
        </c:ser>
        <c:ser>
          <c:idx val="5"/>
          <c:order val="5"/>
          <c:tx>
            <c:strRef>
              <c:f>Sheet1!$G$1</c:f>
              <c:strCache>
                <c:ptCount val="1"/>
                <c:pt idx="0">
                  <c:v>Column7</c:v>
                </c:pt>
              </c:strCache>
            </c:strRef>
          </c:tx>
          <c:spPr>
            <a:solidFill>
              <a:srgbClr val="EFCCF6"/>
            </a:solidFill>
            <a:ln>
              <a:noFill/>
            </a:ln>
            <a:effectLst/>
          </c:spPr>
          <c:invertIfNegative val="0"/>
          <c:dPt>
            <c:idx val="0"/>
            <c:invertIfNegative val="0"/>
            <c:bubble3D val="0"/>
            <c:spPr>
              <a:solidFill>
                <a:srgbClr val="EFCCF6"/>
              </a:solidFill>
              <a:ln>
                <a:noFill/>
              </a:ln>
              <a:effectLst/>
            </c:spPr>
            <c:extLst>
              <c:ext xmlns:c16="http://schemas.microsoft.com/office/drawing/2014/chart" uri="{C3380CC4-5D6E-409C-BE32-E72D297353CC}">
                <c16:uniqueId val="{00000006-CE75-411A-8E41-28B1BC4964B1}"/>
              </c:ext>
            </c:extLst>
          </c:dPt>
          <c:cat>
            <c:numRef>
              <c:f>Sheet1!$A$2</c:f>
              <c:numCache>
                <c:formatCode>General</c:formatCode>
                <c:ptCount val="1"/>
              </c:numCache>
            </c:numRef>
          </c:cat>
          <c:val>
            <c:numRef>
              <c:f>Sheet1!$G$2</c:f>
              <c:numCache>
                <c:formatCode>0%</c:formatCode>
                <c:ptCount val="1"/>
                <c:pt idx="0">
                  <c:v>0.16</c:v>
                </c:pt>
              </c:numCache>
            </c:numRef>
          </c:val>
          <c:extLst>
            <c:ext xmlns:c16="http://schemas.microsoft.com/office/drawing/2014/chart" uri="{C3380CC4-5D6E-409C-BE32-E72D297353CC}">
              <c16:uniqueId val="{00000007-CE75-411A-8E41-28B1BC4964B1}"/>
            </c:ext>
          </c:extLst>
        </c:ser>
        <c:ser>
          <c:idx val="6"/>
          <c:order val="6"/>
          <c:tx>
            <c:strRef>
              <c:f>Sheet1!$H$1</c:f>
              <c:strCache>
                <c:ptCount val="1"/>
                <c:pt idx="0">
                  <c:v>Column8</c:v>
                </c:pt>
              </c:strCache>
            </c:strRef>
          </c:tx>
          <c:spPr>
            <a:solidFill>
              <a:srgbClr val="BC84CA"/>
            </a:solidFill>
            <a:ln>
              <a:noFill/>
            </a:ln>
            <a:effectLst/>
          </c:spPr>
          <c:invertIfNegative val="0"/>
          <c:cat>
            <c:numRef>
              <c:f>Sheet1!$A$2</c:f>
              <c:numCache>
                <c:formatCode>General</c:formatCode>
                <c:ptCount val="1"/>
              </c:numCache>
            </c:numRef>
          </c:cat>
          <c:val>
            <c:numRef>
              <c:f>Sheet1!$H$2</c:f>
              <c:numCache>
                <c:formatCode>0%</c:formatCode>
                <c:ptCount val="1"/>
                <c:pt idx="0">
                  <c:v>0.21</c:v>
                </c:pt>
              </c:numCache>
            </c:numRef>
          </c:val>
          <c:extLst>
            <c:ext xmlns:c16="http://schemas.microsoft.com/office/drawing/2014/chart" uri="{C3380CC4-5D6E-409C-BE32-E72D297353CC}">
              <c16:uniqueId val="{00000008-CE75-411A-8E41-28B1BC4964B1}"/>
            </c:ext>
          </c:extLst>
        </c:ser>
        <c:ser>
          <c:idx val="7"/>
          <c:order val="7"/>
          <c:tx>
            <c:strRef>
              <c:f>Sheet1!$I$1</c:f>
              <c:strCache>
                <c:ptCount val="1"/>
                <c:pt idx="0">
                  <c:v>Column9</c:v>
                </c:pt>
              </c:strCache>
            </c:strRef>
          </c:tx>
          <c:spPr>
            <a:solidFill>
              <a:srgbClr val="A25EB5"/>
            </a:solidFill>
            <a:ln>
              <a:noFill/>
            </a:ln>
            <a:effectLst/>
          </c:spPr>
          <c:invertIfNegative val="0"/>
          <c:cat>
            <c:numRef>
              <c:f>Sheet1!$A$2</c:f>
              <c:numCache>
                <c:formatCode>General</c:formatCode>
                <c:ptCount val="1"/>
              </c:numCache>
            </c:numRef>
          </c:cat>
          <c:val>
            <c:numRef>
              <c:f>Sheet1!$I$2</c:f>
              <c:numCache>
                <c:formatCode>0%</c:formatCode>
                <c:ptCount val="1"/>
                <c:pt idx="0">
                  <c:v>0.22</c:v>
                </c:pt>
              </c:numCache>
            </c:numRef>
          </c:val>
          <c:extLst>
            <c:ext xmlns:c16="http://schemas.microsoft.com/office/drawing/2014/chart" uri="{C3380CC4-5D6E-409C-BE32-E72D297353CC}">
              <c16:uniqueId val="{00000009-CE75-411A-8E41-28B1BC4964B1}"/>
            </c:ext>
          </c:extLst>
        </c:ser>
        <c:ser>
          <c:idx val="8"/>
          <c:order val="8"/>
          <c:tx>
            <c:strRef>
              <c:f>Sheet1!$J$1</c:f>
              <c:strCache>
                <c:ptCount val="1"/>
                <c:pt idx="0">
                  <c:v>Column10</c:v>
                </c:pt>
              </c:strCache>
            </c:strRef>
          </c:tx>
          <c:spPr>
            <a:solidFill>
              <a:schemeClr val="tx2"/>
            </a:solidFill>
            <a:ln>
              <a:noFill/>
            </a:ln>
            <a:effectLst/>
          </c:spPr>
          <c:invertIfNegative val="0"/>
          <c:cat>
            <c:numRef>
              <c:f>Sheet1!$A$2</c:f>
              <c:numCache>
                <c:formatCode>General</c:formatCode>
                <c:ptCount val="1"/>
              </c:numCache>
            </c:numRef>
          </c:cat>
          <c:val>
            <c:numRef>
              <c:f>Sheet1!$J$2</c:f>
              <c:numCache>
                <c:formatCode>0%</c:formatCode>
                <c:ptCount val="1"/>
                <c:pt idx="0">
                  <c:v>0.31</c:v>
                </c:pt>
              </c:numCache>
            </c:numRef>
          </c:val>
          <c:extLst>
            <c:ext xmlns:c16="http://schemas.microsoft.com/office/drawing/2014/chart" uri="{C3380CC4-5D6E-409C-BE32-E72D297353CC}">
              <c16:uniqueId val="{0000000A-CE75-411A-8E41-28B1BC4964B1}"/>
            </c:ext>
          </c:extLst>
        </c:ser>
        <c:ser>
          <c:idx val="9"/>
          <c:order val="9"/>
          <c:tx>
            <c:strRef>
              <c:f>Sheet1!$K$1</c:f>
              <c:strCache>
                <c:ptCount val="1"/>
                <c:pt idx="0">
                  <c:v>Column11</c:v>
                </c:pt>
              </c:strCache>
            </c:strRef>
          </c:tx>
          <c:spPr>
            <a:solidFill>
              <a:schemeClr val="tx2">
                <a:lumMod val="75000"/>
              </a:schemeClr>
            </a:solidFill>
            <a:ln>
              <a:noFill/>
            </a:ln>
            <a:effectLst/>
          </c:spPr>
          <c:invertIfNegative val="0"/>
          <c:cat>
            <c:numRef>
              <c:f>Sheet1!$A$2</c:f>
              <c:numCache>
                <c:formatCode>General</c:formatCode>
                <c:ptCount val="1"/>
              </c:numCache>
            </c:numRef>
          </c:cat>
          <c:val>
            <c:numRef>
              <c:f>Sheet1!$K$2</c:f>
              <c:numCache>
                <c:formatCode>0%</c:formatCode>
                <c:ptCount val="1"/>
                <c:pt idx="0">
                  <c:v>0.55000000000000004</c:v>
                </c:pt>
              </c:numCache>
            </c:numRef>
          </c:val>
          <c:extLst>
            <c:ext xmlns:c16="http://schemas.microsoft.com/office/drawing/2014/chart" uri="{C3380CC4-5D6E-409C-BE32-E72D297353CC}">
              <c16:uniqueId val="{0000000B-CE75-411A-8E41-28B1BC4964B1}"/>
            </c:ext>
          </c:extLst>
        </c:ser>
        <c:dLbls>
          <c:showLegendKey val="0"/>
          <c:showVal val="0"/>
          <c:showCatName val="0"/>
          <c:showSerName val="0"/>
          <c:showPercent val="0"/>
          <c:showBubbleSize val="0"/>
        </c:dLbls>
        <c:gapWidth val="182"/>
        <c:axId val="571868456"/>
        <c:axId val="571868784"/>
      </c:barChart>
      <c:catAx>
        <c:axId val="571868456"/>
        <c:scaling>
          <c:orientation val="minMax"/>
        </c:scaling>
        <c:delete val="0"/>
        <c:axPos val="l"/>
        <c:numFmt formatCode="General" sourceLinked="1"/>
        <c:majorTickMark val="none"/>
        <c:minorTickMark val="none"/>
        <c:tickLblPos val="nextTo"/>
        <c:spPr>
          <a:solidFill>
            <a:schemeClr val="bg2"/>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868784"/>
        <c:crosses val="autoZero"/>
        <c:auto val="1"/>
        <c:lblAlgn val="ctr"/>
        <c:lblOffset val="100"/>
        <c:noMultiLvlLbl val="0"/>
      </c:catAx>
      <c:valAx>
        <c:axId val="571868784"/>
        <c:scaling>
          <c:orientation val="minMax"/>
        </c:scaling>
        <c:delete val="1"/>
        <c:axPos val="b"/>
        <c:majorGridlines>
          <c:spPr>
            <a:ln w="9525" cap="flat" cmpd="sng" algn="ctr">
              <a:solidFill>
                <a:schemeClr val="bg2"/>
              </a:solidFill>
              <a:round/>
            </a:ln>
            <a:effectLst/>
          </c:spPr>
        </c:majorGridlines>
        <c:numFmt formatCode="0%" sourceLinked="1"/>
        <c:majorTickMark val="none"/>
        <c:minorTickMark val="none"/>
        <c:tickLblPos val="nextTo"/>
        <c:crossAx val="57186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69669189901989E-2"/>
          <c:y val="3.2581057219837832E-2"/>
          <c:w val="0.95373033081009806"/>
          <c:h val="0.75225833741615833"/>
        </c:manualLayout>
      </c:layout>
      <c:barChart>
        <c:barDir val="col"/>
        <c:grouping val="clustered"/>
        <c:varyColors val="0"/>
        <c:ser>
          <c:idx val="1"/>
          <c:order val="0"/>
          <c:tx>
            <c:strRef>
              <c:f>Sheet1!$B$1</c:f>
              <c:strCache>
                <c:ptCount val="1"/>
                <c:pt idx="0">
                  <c:v>2018</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Sheet1!$B$2:$B$4</c:f>
              <c:numCache>
                <c:formatCode>0.0</c:formatCode>
                <c:ptCount val="3"/>
                <c:pt idx="0">
                  <c:v>4.9000000000000004</c:v>
                </c:pt>
                <c:pt idx="1">
                  <c:v>20.8</c:v>
                </c:pt>
              </c:numCache>
            </c:numRef>
          </c:val>
          <c:extLst>
            <c:ext xmlns:c16="http://schemas.microsoft.com/office/drawing/2014/chart" uri="{C3380CC4-5D6E-409C-BE32-E72D297353CC}">
              <c16:uniqueId val="{00000000-11D6-40AF-B1D9-8C1948C5F8CD}"/>
            </c:ext>
          </c:extLst>
        </c:ser>
        <c:ser>
          <c:idx val="2"/>
          <c:order val="1"/>
          <c:tx>
            <c:strRef>
              <c:f>Sheet1!$C$1</c:f>
              <c:strCache>
                <c:ptCount val="1"/>
                <c:pt idx="0">
                  <c:v>2019</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Sheet1!$C$2:$C$4</c:f>
              <c:numCache>
                <c:formatCode>0.0</c:formatCode>
                <c:ptCount val="3"/>
                <c:pt idx="0">
                  <c:v>10.5</c:v>
                </c:pt>
                <c:pt idx="1">
                  <c:v>27.5</c:v>
                </c:pt>
              </c:numCache>
            </c:numRef>
          </c:val>
          <c:extLst>
            <c:ext xmlns:c16="http://schemas.microsoft.com/office/drawing/2014/chart" uri="{C3380CC4-5D6E-409C-BE32-E72D297353CC}">
              <c16:uniqueId val="{00000001-11D6-40AF-B1D9-8C1948C5F8CD}"/>
            </c:ext>
          </c:extLst>
        </c:ser>
        <c:ser>
          <c:idx val="0"/>
          <c:order val="2"/>
          <c:tx>
            <c:strRef>
              <c:f>Sheet1!$D$1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Sheet1!$D$2:$D$4</c:f>
              <c:numCache>
                <c:formatCode>General</c:formatCode>
                <c:ptCount val="3"/>
                <c:pt idx="0">
                  <c:v>4.7</c:v>
                </c:pt>
                <c:pt idx="1">
                  <c:v>19.600000000000001</c:v>
                </c:pt>
              </c:numCache>
            </c:numRef>
          </c:val>
          <c:extLst>
            <c:ext xmlns:c16="http://schemas.microsoft.com/office/drawing/2014/chart" uri="{C3380CC4-5D6E-409C-BE32-E72D297353CC}">
              <c16:uniqueId val="{00000000-A842-4BC1-88AD-2C15B4622799}"/>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F"/>
                </a:solidFill>
                <a:latin typeface="+mn-lt"/>
                <a:ea typeface="+mn-ea"/>
                <a:cs typeface="+mn-cs"/>
              </a:defRPr>
            </a:pPr>
            <a:endParaRPr lang="en-US"/>
          </a:p>
        </c:txPr>
        <c:crossAx val="948296992"/>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ayout>
        <c:manualLayout>
          <c:xMode val="edge"/>
          <c:yMode val="edge"/>
          <c:x val="0.69726247987117551"/>
          <c:y val="0.81503464317134011"/>
          <c:w val="0.28032100298616258"/>
          <c:h val="9.0659665385565941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4D4D4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27484685683686E-2"/>
          <c:y val="0.11404380860887753"/>
          <c:w val="0.90207251531431631"/>
          <c:h val="0.70694029816719728"/>
        </c:manualLayout>
      </c:layout>
      <c:barChart>
        <c:barDir val="col"/>
        <c:grouping val="clustered"/>
        <c:varyColors val="0"/>
        <c:ser>
          <c:idx val="1"/>
          <c:order val="0"/>
          <c:tx>
            <c:strRef>
              <c:f>Sheet1!$B$1</c:f>
              <c:strCache>
                <c:ptCount val="1"/>
                <c:pt idx="0">
                  <c:v>Frequently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822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Sheet1!$B$2:$B$4</c:f>
              <c:numCache>
                <c:formatCode>0.0</c:formatCode>
                <c:ptCount val="3"/>
                <c:pt idx="0">
                  <c:v>20</c:v>
                </c:pt>
                <c:pt idx="1">
                  <c:v>38.9</c:v>
                </c:pt>
              </c:numCache>
            </c:numRef>
          </c:val>
          <c:extLst>
            <c:ext xmlns:c16="http://schemas.microsoft.com/office/drawing/2014/chart" uri="{C3380CC4-5D6E-409C-BE32-E72D297353CC}">
              <c16:uniqueId val="{00000000-7658-4F78-B6D0-81462327DE05}"/>
            </c:ext>
          </c:extLst>
        </c:ser>
        <c:ser>
          <c:idx val="2"/>
          <c:order val="1"/>
          <c:tx>
            <c:strRef>
              <c:f>Sheet1!$C$1</c:f>
              <c:strCache>
                <c:ptCount val="1"/>
                <c:pt idx="0">
                  <c:v>Daily</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822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Sheet1!$C$2:$C$4</c:f>
              <c:numCache>
                <c:formatCode>0.0</c:formatCode>
                <c:ptCount val="3"/>
                <c:pt idx="0">
                  <c:v>9.4</c:v>
                </c:pt>
                <c:pt idx="1">
                  <c:v>22.5</c:v>
                </c:pt>
              </c:numCache>
            </c:numRef>
          </c:val>
          <c:extLst>
            <c:ext xmlns:c16="http://schemas.microsoft.com/office/drawing/2014/chart" uri="{C3380CC4-5D6E-409C-BE32-E72D297353CC}">
              <c16:uniqueId val="{00000001-7658-4F78-B6D0-81462327DE05}"/>
            </c:ext>
          </c:extLst>
        </c:ser>
        <c:ser>
          <c:idx val="0"/>
          <c:order val="2"/>
          <c:tx>
            <c:strRef>
              <c:f>Sheet1!$D$1</c:f>
              <c:strCache>
                <c:ptCount val="1"/>
              </c:strCache>
            </c:strRef>
          </c:tx>
          <c:spPr>
            <a:solidFill>
              <a:schemeClr val="accent1"/>
            </a:solidFill>
            <a:ln>
              <a:noFill/>
            </a:ln>
            <a:effectLst/>
          </c:spPr>
          <c:invertIfNegative val="0"/>
          <c:cat>
            <c:strRef>
              <c:f>Sheet1!$A$2:$A$4</c:f>
              <c:strCache>
                <c:ptCount val="2"/>
                <c:pt idx="0">
                  <c:v>Middle School</c:v>
                </c:pt>
                <c:pt idx="1">
                  <c:v>High School</c:v>
                </c:pt>
              </c:strCache>
            </c:strRef>
          </c:cat>
          <c:val>
            <c:numRef>
              <c:f>Sheet1!$D$2:$D$4</c:f>
              <c:numCache>
                <c:formatCode>General</c:formatCode>
                <c:ptCount val="3"/>
              </c:numCache>
            </c:numRef>
          </c:val>
          <c:extLst>
            <c:ext xmlns:c16="http://schemas.microsoft.com/office/drawing/2014/chart" uri="{C3380CC4-5D6E-409C-BE32-E72D297353CC}">
              <c16:uniqueId val="{00000000-3D32-4525-A10D-7E05A14DE801}"/>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9482969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ayout>
        <c:manualLayout>
          <c:xMode val="edge"/>
          <c:yMode val="edge"/>
          <c:x val="0.66825447255031956"/>
          <c:y val="0.84038977462115538"/>
          <c:w val="0.27119690096064109"/>
          <c:h val="6.5229996881660299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822C9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Flavors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Sheet1!$C$2:$C$4</c:f>
              <c:numCache>
                <c:formatCode>General</c:formatCode>
                <c:ptCount val="3"/>
                <c:pt idx="0">
                  <c:v>14.7</c:v>
                </c:pt>
                <c:pt idx="1">
                  <c:v>20.8</c:v>
                </c:pt>
                <c:pt idx="2">
                  <c:v>20.3</c:v>
                </c:pt>
              </c:numCache>
            </c:numRef>
          </c:val>
          <c:extLst>
            <c:ext xmlns:c16="http://schemas.microsoft.com/office/drawing/2014/chart" uri="{C3380CC4-5D6E-409C-BE32-E72D297353CC}">
              <c16:uniqueId val="{00000001-46F1-42E2-A833-E1DE665BD589}"/>
            </c:ext>
          </c:extLst>
        </c:ser>
        <c:ser>
          <c:idx val="2"/>
          <c:order val="1"/>
          <c:tx>
            <c:strRef>
              <c:f>Sheet1!$D$1</c:f>
              <c:strCache>
                <c:ptCount val="1"/>
                <c:pt idx="0">
                  <c:v>Nicotine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Sheet1!$D$2:$D$4</c:f>
              <c:numCache>
                <c:formatCode>General</c:formatCode>
                <c:ptCount val="3"/>
                <c:pt idx="0">
                  <c:v>16.5</c:v>
                </c:pt>
                <c:pt idx="1">
                  <c:v>30.7</c:v>
                </c:pt>
                <c:pt idx="2">
                  <c:v>35.299999999999997</c:v>
                </c:pt>
              </c:numCache>
            </c:numRef>
          </c:val>
          <c:extLst>
            <c:ext xmlns:c16="http://schemas.microsoft.com/office/drawing/2014/chart" uri="{C3380CC4-5D6E-409C-BE32-E72D297353CC}">
              <c16:uniqueId val="{00000002-46F1-42E2-A833-E1DE665BD589}"/>
            </c:ext>
          </c:extLst>
        </c:ser>
        <c:ser>
          <c:idx val="3"/>
          <c:order val="2"/>
          <c:tx>
            <c:strRef>
              <c:f>Sheet1!$E$1</c:f>
              <c:strCache>
                <c:ptCount val="1"/>
                <c:pt idx="0">
                  <c:v>Marijuana</c:v>
                </c:pt>
              </c:strCache>
            </c:strRef>
          </c:tx>
          <c:spPr>
            <a:solidFill>
              <a:schemeClr val="accent1">
                <a:lumMod val="40000"/>
                <a:lumOff val="6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F1-42E2-A833-E1DE665BD589}"/>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F1-42E2-A833-E1DE665BD589}"/>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F1-42E2-A833-E1DE665BD5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Sheet1!$E$2:$E$4</c:f>
              <c:numCache>
                <c:formatCode>General</c:formatCode>
                <c:ptCount val="3"/>
                <c:pt idx="0">
                  <c:v>7</c:v>
                </c:pt>
                <c:pt idx="1">
                  <c:v>19.399999999999999</c:v>
                </c:pt>
                <c:pt idx="2">
                  <c:v>20.8</c:v>
                </c:pt>
              </c:numCache>
            </c:numRef>
          </c:val>
          <c:extLst>
            <c:ext xmlns:c16="http://schemas.microsoft.com/office/drawing/2014/chart" uri="{C3380CC4-5D6E-409C-BE32-E72D297353CC}">
              <c16:uniqueId val="{00000006-46F1-42E2-A833-E1DE665BD589}"/>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F"/>
                </a:solidFill>
                <a:latin typeface="+mn-lt"/>
                <a:ea typeface="+mn-ea"/>
                <a:cs typeface="+mn-cs"/>
              </a:defRPr>
            </a:pPr>
            <a:endParaRPr lang="en-US"/>
          </a:p>
        </c:txPr>
        <c:crossAx val="94829699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1" i="0" u="none" strike="noStrike" kern="1200" baseline="0">
              <a:solidFill>
                <a:srgbClr val="4D4D4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AD4B7-593A-7746-A863-0148A7B1B638}" type="datetimeFigureOut">
              <a:rPr lang="en-US" smtClean="0"/>
              <a:t>10/2/2020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5A6C7-792A-564F-8420-27E0F8BD0AFA}" type="slidenum">
              <a:rPr lang="en-US" smtClean="0"/>
              <a:t>‹#›</a:t>
            </a:fld>
            <a:endParaRPr lang="en-US" dirty="0"/>
          </a:p>
        </p:txBody>
      </p:sp>
    </p:spTree>
    <p:extLst>
      <p:ext uri="{BB962C8B-B14F-4D97-AF65-F5344CB8AC3E}">
        <p14:creationId xmlns:p14="http://schemas.microsoft.com/office/powerpoint/2010/main" val="183160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nk.springer.com/article/10.1007/s00406-019-0098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da.gov/news-events/press-announcements/fda-permits-sale-iqos-tobacco-heating-system-through-premarket-tobacco-product-application-pathwa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ubmed/3174549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cbi.nlm.nih.gov/pubmed/25730697"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mmwr/volumes/68/ss/pdfs/ss6812a1-H.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rugabuse.gov/publications/drugfacts/monitoring-future-survey-high-school-youth-trend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obaccofreekids.org/what-we-do/us/sale-age-2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drugfree.org/reports/adolescent-substance-use-americas-1-public-health-proble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tobacco.stanford.edu/tobacco_main/index.ph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ediatrics.aappublications.org/content/144/5/e20190789"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journals.plos.org/plosone/article?id=10.1371/journal.pone.0194145" TargetMode="External"/><Relationship Id="rId4" Type="http://schemas.openxmlformats.org/officeDocument/2006/relationships/hyperlink" Target="https://www.ncbi.nlm.nih.gov/pubmed/3085747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obaccocontrol.bmj.com/content/early/2019/05/08/tobaccocontrol-2018-05482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WzGX13YI6P8&amp;feature=youtu.b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mmwr/volumes/69/wr/pdfs/mm6937e1-H.pdf?deliveryName=DM37503"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image" Target="../media/image66.png"/><Relationship Id="rId4" Type="http://schemas.openxmlformats.org/officeDocument/2006/relationships/hyperlink" Target="https://jamanetwork.com/journals/jama/fullarticle/2751687"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drugabuse.gov/related-topics/trends-statistics/infographics/monitoring-future-2019-survey-results-vapin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66.png"/></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cademic.oup.com/ntr/article-abstract/21/9/1248/5134068?redirectedFrom=fulltex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tobaccoinduceddiseases.org/Use-of-Electronic-Nicotine-Delivery-Systems-ENDS-by-npregnant-women-I-Risk-of-small,106089,0,2.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ncbi.nlm.nih.gov/pubmed/?term=Habenular+TCF7L2+links+nicotine+addiction+to+diabete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cbi.nlm.nih.gov/pubmed/28654986"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ncbi.nlm.nih.gov/pubmed/2953839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ncbi.nlm.nih.gov/pubmed/26896162"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cdc.gov/mmwr/volumes/68/ss/pdfs/ss6812a1-H.pdf" TargetMode="External"/><Relationship Id="rId5" Type="http://schemas.openxmlformats.org/officeDocument/2006/relationships/hyperlink" Target="https://www.ncbi.nlm.nih.gov/pmc/articles/PMC6861646/?report=classic" TargetMode="External"/><Relationship Id="rId4" Type="http://schemas.openxmlformats.org/officeDocument/2006/relationships/hyperlink" Target="https://www.ncbi.nlm.nih.gov/pmc/articles/PMC6202279/?report=classic"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truthinitiative.org/research-resources/quitting-smoking-vaping/what-you-need-know-quit-smok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ncbi.nlm.nih.gov/pubmed/29291507" TargetMode="External"/><Relationship Id="rId7" Type="http://schemas.openxmlformats.org/officeDocument/2006/relationships/hyperlink" Target="https://www.ncbi.nlm.nih.gov/pubmed/30885517"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nejm.org/doi/full/10.1056/NEJMsa1405092" TargetMode="External"/><Relationship Id="rId5" Type="http://schemas.openxmlformats.org/officeDocument/2006/relationships/hyperlink" Target="https://pediatrics.aappublications.org/content/141/5/e20173787" TargetMode="External"/><Relationship Id="rId4" Type="http://schemas.openxmlformats.org/officeDocument/2006/relationships/hyperlink" Target="https://www.ncbi.nlm.nih.gov/pubmed/31403684"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rj.ersjournals.com/content/54/6/1901922"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ndews.umd.edu/resources/timely-topics-current-state-vaping-devices-and-e-liquids"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ehp.niehs.nih.gov/doi/10.1289/ehp.1510185"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bbc.com/news/world-us-canada-50494871"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ciencedirect.com/science/article/pii/S1054139X20303992"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abc4.com/sponsored/4pm-sponsored/vaping-injuries-climbing-more-difficult-to-diagnose-during-time-of-covid-19-pandemic-proper-diagnosis-is-key/"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fda.gov/consumers/consumer-updates/facts-fdas-new-tobacco-rule"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fda.gov/news-events/fda-brief/fda-brief-fda-warns-company-illegally-selling-e-liquid-products-intended-vaping-contain-unapproved"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fda.gov/news-events/press-announcements/fda-finalizes-enforcement-policy-unauthorized-flavored-cartridge-based-e-cigarettes-appeal-children"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publichealthlawcenter.org/sites/default/files/resources/tclc-guide-reg-ecigarettes-2016.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truthinitiative.org/research-resources/emerging-tobacco-products/how-are-schools-responding-juul-and-youth-e-cigarett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usnews.com/news/best-states/articles/2019-04-30/california-focuses-on-education-to-curb-vaping-in-school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tobaccocontrol.bmj.com/content/early/2019/09/10/tobaccocontrol-2019-055104"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makesmokinghistory.org/wp-content/uploads/2018/08/VapingToolkit2018.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newsforstudents.org/article/juul-e-cig-vaping-nicotine-teens-addic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1</a:t>
            </a:fld>
            <a:endParaRPr lang="en-US" dirty="0"/>
          </a:p>
        </p:txBody>
      </p:sp>
    </p:spTree>
    <p:extLst>
      <p:ext uri="{BB962C8B-B14F-4D97-AF65-F5344CB8AC3E}">
        <p14:creationId xmlns:p14="http://schemas.microsoft.com/office/powerpoint/2010/main" val="6133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devices used to vape marijuana and its concentrates.  </a:t>
            </a:r>
          </a:p>
          <a:p>
            <a:pPr marL="230292" indent="-230292">
              <a:buAutoNum type="arabicPeriod"/>
            </a:pPr>
            <a:r>
              <a:rPr lang="en-US" dirty="0"/>
              <a:t>The one on the left is a PAX. This can be used to vape both dry leaf marijuana and oils, although it’s relatively costly at over $200.</a:t>
            </a:r>
          </a:p>
          <a:p>
            <a:pPr marL="230292" marR="0" lvl="0" indent="-230292" algn="l" defTabSz="914400" rtl="0" eaLnBrk="1" fontAlgn="auto" latinLnBrk="0" hangingPunct="1">
              <a:lnSpc>
                <a:spcPct val="100000"/>
              </a:lnSpc>
              <a:spcBef>
                <a:spcPts val="0"/>
              </a:spcBef>
              <a:spcAft>
                <a:spcPts val="0"/>
              </a:spcAft>
              <a:buClrTx/>
              <a:buSzTx/>
              <a:buFontTx/>
              <a:buAutoNum type="arabicPeriod"/>
              <a:tabLst/>
              <a:defRPr/>
            </a:pPr>
            <a:r>
              <a:rPr lang="en-US" dirty="0"/>
              <a:t>The device next to it is used for dabs. Dabs (also known as wax) are concentrates of THC placed directly onto the coils of the vape device and, when heated, produce vapor for inhalation.</a:t>
            </a:r>
          </a:p>
          <a:p>
            <a:pPr marL="230292" indent="-230292">
              <a:buAutoNum type="arabicPeriod"/>
            </a:pPr>
            <a:r>
              <a:rPr lang="en-US" dirty="0"/>
              <a:t>The third device is used with THC oils, the active ingredient in marijuana, housed in a cartridge.</a:t>
            </a:r>
          </a:p>
          <a:p>
            <a:pPr marL="230292" indent="-230292" defTabSz="826559">
              <a:buFontTx/>
              <a:buAutoNum type="arabicPeriod"/>
              <a:defRPr/>
            </a:pPr>
            <a:r>
              <a:rPr lang="en-US" dirty="0"/>
              <a:t>The one on the right is actually not a vape device, but rather an inhaler called the </a:t>
            </a:r>
            <a:r>
              <a:rPr lang="en-US" dirty="0" err="1"/>
              <a:t>AeroInhaler</a:t>
            </a:r>
            <a:r>
              <a:rPr lang="en-US" dirty="0"/>
              <a:t>.</a:t>
            </a:r>
            <a:r>
              <a:rPr lang="en-US" baseline="0" dirty="0"/>
              <a:t> </a:t>
            </a:r>
            <a:r>
              <a:rPr lang="en-US" dirty="0"/>
              <a:t>It comes in flavors like Grape Ape, Sour Diesel and Tangerine Haze. </a:t>
            </a:r>
            <a:r>
              <a:rPr lang="en-US"/>
              <a:t>The company advertises it as providing metered doses to consumers, and it is available for purchase in recreational dispensaries where marijuana is legal. </a:t>
            </a:r>
          </a:p>
          <a:p>
            <a:endParaRPr lang="en-US" sz="1100" dirty="0"/>
          </a:p>
          <a:p>
            <a:r>
              <a:rPr lang="en-US" sz="1100" dirty="0"/>
              <a:t>_____________</a:t>
            </a:r>
          </a:p>
          <a:p>
            <a:pPr defTabSz="826559">
              <a:defRPr/>
            </a:pPr>
            <a:endParaRPr lang="en-US" sz="1200" dirty="0"/>
          </a:p>
          <a:p>
            <a:pPr defTabSz="826559">
              <a:defRPr/>
            </a:pPr>
            <a:r>
              <a:rPr lang="en-US" sz="1200" dirty="0"/>
              <a:t>Source: https://adai.uw.edu/marijuana/factsheets/potency.htm</a:t>
            </a:r>
          </a:p>
        </p:txBody>
      </p:sp>
      <p:sp>
        <p:nvSpPr>
          <p:cNvPr id="4" name="Slide Number Placeholder 3"/>
          <p:cNvSpPr>
            <a:spLocks noGrp="1"/>
          </p:cNvSpPr>
          <p:nvPr>
            <p:ph type="sldNum" sz="quarter" idx="10"/>
          </p:nvPr>
        </p:nvSpPr>
        <p:spPr/>
        <p:txBody>
          <a:bodyPr/>
          <a:lstStyle/>
          <a:p>
            <a:fld id="{00237874-9146-4330-BCE1-A8C0DFA9340F}" type="slidenum">
              <a:rPr lang="en-US" smtClean="0"/>
              <a:pPr/>
              <a:t>10</a:t>
            </a:fld>
            <a:endParaRPr lang="en-US" dirty="0"/>
          </a:p>
        </p:txBody>
      </p:sp>
    </p:spTree>
    <p:extLst>
      <p:ext uri="{BB962C8B-B14F-4D97-AF65-F5344CB8AC3E}">
        <p14:creationId xmlns:p14="http://schemas.microsoft.com/office/powerpoint/2010/main" val="39096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This picture is of a disposable vape pen (left) and cartridge (right) for sale on the Eaze website with THC potency upward of 70%. By comparison, the average potency of THC in dry leaf marijuana is about</a:t>
            </a:r>
            <a:r>
              <a:rPr lang="en-US" baseline="0" dirty="0"/>
              <a:t> </a:t>
            </a:r>
            <a:r>
              <a:rPr lang="en-US" dirty="0"/>
              <a:t>17%.  Like nicotine, we are seeing greater concentrations of THC in newer products.</a:t>
            </a:r>
          </a:p>
          <a:p>
            <a:pPr marL="172719" indent="-172719">
              <a:buFont typeface="Arial" panose="020B0604020202020204" pitchFamily="34" charset="0"/>
              <a:buChar char="•"/>
            </a:pPr>
            <a:r>
              <a:rPr lang="en-US" dirty="0"/>
              <a:t>Eaze promotes their products as health products with ads like “Hello marijuana, goodbye anxiety” or ”Hello marijuana, goodbye insomnia.”</a:t>
            </a:r>
          </a:p>
          <a:p>
            <a:pPr defTabSz="826559">
              <a:defRPr/>
            </a:pPr>
            <a:endParaRPr lang="en-US" sz="1100" dirty="0"/>
          </a:p>
          <a:p>
            <a:r>
              <a:rPr lang="en-US" sz="1100" dirty="0"/>
              <a:t>_____________</a:t>
            </a:r>
          </a:p>
          <a:p>
            <a:pPr defTabSz="826559">
              <a:defRPr/>
            </a:pPr>
            <a:endParaRPr lang="en-US" sz="1100" dirty="0"/>
          </a:p>
          <a:p>
            <a:pPr defTabSz="826559">
              <a:defRPr/>
            </a:pPr>
            <a:r>
              <a:rPr lang="en-US" sz="1200" dirty="0"/>
              <a:t>Source: Chandra et al. (2019).</a:t>
            </a:r>
            <a:r>
              <a:rPr lang="en-US" sz="1200" baseline="0" dirty="0"/>
              <a:t> New trends in cannabis potency in USA and Europe during the last decade (2008–2017). </a:t>
            </a:r>
            <a:r>
              <a:rPr lang="en-US" sz="1200" dirty="0">
                <a:hlinkClick r:id="rId3"/>
              </a:rPr>
              <a:t>https://link.springer.com/article/10.1007/s00406-019-00983-5</a:t>
            </a:r>
            <a:endParaRPr lang="en-US" sz="1200" baseline="0" dirty="0"/>
          </a:p>
          <a:p>
            <a:pPr defTabSz="826559">
              <a:defRPr/>
            </a:pPr>
            <a:endParaRPr lang="en-US" sz="1100" dirty="0"/>
          </a:p>
          <a:p>
            <a:pPr marL="230292" indent="-230292" defTabSz="826559">
              <a:buFontTx/>
              <a:buAutoNum type="arabicPeriod"/>
              <a:defRPr/>
            </a:pPr>
            <a:endParaRPr lang="en-US" sz="1100" dirty="0"/>
          </a:p>
          <a:p>
            <a:pPr marL="230292" indent="-230292" defTabSz="826559">
              <a:buFontTx/>
              <a:buAutoNum type="arabicPeriod"/>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11</a:t>
            </a:fld>
            <a:endParaRPr lang="en-US" dirty="0"/>
          </a:p>
        </p:txBody>
      </p:sp>
    </p:spTree>
    <p:extLst>
      <p:ext uri="{BB962C8B-B14F-4D97-AF65-F5344CB8AC3E}">
        <p14:creationId xmlns:p14="http://schemas.microsoft.com/office/powerpoint/2010/main" val="403925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kern="1200" dirty="0">
                <a:solidFill>
                  <a:schemeClr val="tx1"/>
                </a:solidFill>
                <a:effectLst/>
                <a:latin typeface="+mn-lt"/>
                <a:ea typeface="+mn-ea"/>
                <a:cs typeface="+mn-cs"/>
              </a:rPr>
              <a:t>IQOS,</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which stands for ‘I Quit Original Smoking,’ are electronic devices that heat tobacco leaves to produce an inhalable aerosol instead of either burning tobacco, as traditional cigarettes do, or heating nicotine and other chemicals, as vaping products do. </a:t>
            </a:r>
          </a:p>
          <a:p>
            <a:pPr marL="171450" indent="-171450">
              <a:buFont typeface="Arial" panose="020B0604020202020204" pitchFamily="34" charset="0"/>
              <a:buChar char="•"/>
            </a:pPr>
            <a:r>
              <a:rPr lang="en-US" kern="1200" dirty="0">
                <a:solidFill>
                  <a:schemeClr val="tx1"/>
                </a:solidFill>
                <a:effectLst/>
                <a:latin typeface="+mn-lt"/>
                <a:ea typeface="+mn-ea"/>
                <a:cs typeface="+mn-cs"/>
              </a:rPr>
              <a:t>Although these products are electronic devices, the U.S. Food and Drug Administration has classified them as cigarettes, which means they </a:t>
            </a:r>
            <a:r>
              <a:rPr lang="en-US" u="none" kern="1200" dirty="0">
                <a:solidFill>
                  <a:schemeClr val="tx1"/>
                </a:solidFill>
                <a:effectLst/>
                <a:latin typeface="+mn-lt"/>
                <a:ea typeface="+mn-ea"/>
                <a:cs typeface="+mn-cs"/>
              </a:rPr>
              <a:t>must follow the same regulations and restrictions</a:t>
            </a:r>
            <a:r>
              <a:rPr lang="en-US" kern="1200" dirty="0">
                <a:solidFill>
                  <a:schemeClr val="tx1"/>
                </a:solidFill>
                <a:effectLst/>
                <a:latin typeface="+mn-lt"/>
                <a:ea typeface="+mn-ea"/>
                <a:cs typeface="+mn-cs"/>
              </a:rPr>
              <a:t> as traditional cigarettes. These products </a:t>
            </a:r>
            <a:r>
              <a:rPr lang="en-US" u="none" kern="1200" dirty="0">
                <a:solidFill>
                  <a:schemeClr val="tx1"/>
                </a:solidFill>
                <a:effectLst/>
                <a:latin typeface="+mn-lt"/>
                <a:ea typeface="+mn-ea"/>
                <a:cs typeface="+mn-cs"/>
              </a:rPr>
              <a:t>expose users to serious health risks</a:t>
            </a:r>
            <a:r>
              <a:rPr lang="en-US" kern="1200" dirty="0">
                <a:solidFill>
                  <a:schemeClr val="tx1"/>
                </a:solidFill>
                <a:effectLst/>
                <a:latin typeface="+mn-lt"/>
                <a:ea typeface="+mn-ea"/>
                <a:cs typeface="+mn-cs"/>
              </a:rPr>
              <a:t>.</a:t>
            </a:r>
          </a:p>
          <a:p>
            <a:endParaRPr lang="en-US" sz="1100" kern="1200" dirty="0">
              <a:solidFill>
                <a:schemeClr val="tx1"/>
              </a:solidFill>
              <a:effectLst/>
              <a:latin typeface="+mn-lt"/>
              <a:ea typeface="+mn-ea"/>
              <a:cs typeface="+mn-cs"/>
            </a:endParaRPr>
          </a:p>
          <a:p>
            <a:r>
              <a:rPr lang="en-US" sz="1100" dirty="0"/>
              <a:t>_____________</a:t>
            </a:r>
          </a:p>
          <a:p>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000000"/>
                </a:solidFill>
                <a:effectLst/>
                <a:latin typeface="+mn-lt"/>
                <a:ea typeface="+mn-ea"/>
                <a:cs typeface="+mn-cs"/>
              </a:rPr>
              <a:t>FDA (2019, April 30). </a:t>
            </a:r>
            <a:r>
              <a:rPr lang="en-US" b="0" i="0" kern="1200" dirty="0">
                <a:solidFill>
                  <a:schemeClr val="tx1"/>
                </a:solidFill>
                <a:effectLst/>
                <a:latin typeface="+mn-lt"/>
                <a:ea typeface="+mn-ea"/>
                <a:cs typeface="+mn-cs"/>
              </a:rPr>
              <a:t>FDA permits sale of IQOS Tobacco Heating System through premarket tobacco product application pathway.</a:t>
            </a:r>
            <a:r>
              <a:rPr lang="en-US" sz="1200" b="0" i="0" kern="1200" baseline="0" dirty="0">
                <a:solidFill>
                  <a:srgbClr val="000000"/>
                </a:solidFill>
                <a:effectLst/>
                <a:latin typeface="+mn-lt"/>
                <a:ea typeface="+mn-ea"/>
                <a:cs typeface="+mn-cs"/>
              </a:rPr>
              <a:t> </a:t>
            </a:r>
            <a:r>
              <a:rPr lang="en-US" sz="1200" dirty="0">
                <a:hlinkClick r:id="rId3"/>
              </a:rPr>
              <a:t>https://www.fda.gov/news-events/press-announcements/fda-permits-sale-iqos-tobacco-heating-system-through-premarket-tobacco-product-application-pathway</a:t>
            </a:r>
            <a:endParaRPr lang="en-US" sz="1200" u="sng" kern="1200" dirty="0">
              <a:solidFill>
                <a:srgbClr val="000000"/>
              </a:solidFill>
              <a:effectLst/>
              <a:latin typeface="+mn-lt"/>
              <a:ea typeface="+mn-ea"/>
              <a:cs typeface="+mn-cs"/>
              <a:hlinkClick r:id="" action="ppaction://noaction"/>
            </a:endParaRPr>
          </a:p>
          <a:p>
            <a:pPr marL="171450" indent="-171450">
              <a:buFont typeface="Arial" panose="020B0604020202020204" pitchFamily="34" charset="0"/>
              <a:buChar char="•"/>
            </a:pPr>
            <a:r>
              <a:rPr lang="en-US" sz="1200" u="sng" kern="1200" dirty="0">
                <a:solidFill>
                  <a:srgbClr val="000000"/>
                </a:solidFill>
                <a:effectLst/>
                <a:latin typeface="+mn-lt"/>
                <a:ea typeface="+mn-ea"/>
                <a:cs typeface="+mn-cs"/>
                <a:hlinkClick r:id="" action="ppaction://noaction"/>
              </a:rPr>
              <a:t>https://openres.ersjournals.com/content/5/1/00159-2018</a:t>
            </a:r>
            <a:endParaRPr lang="en-US" sz="1200" kern="1200" dirty="0">
              <a:solidFill>
                <a:srgbClr val="000000"/>
              </a:solidFill>
              <a:effectLst/>
              <a:latin typeface="+mn-lt"/>
              <a:ea typeface="+mn-ea"/>
              <a:cs typeface="+mn-cs"/>
            </a:endParaRPr>
          </a:p>
          <a:p>
            <a:endParaRPr lang="en-US" sz="1100" dirty="0"/>
          </a:p>
        </p:txBody>
      </p:sp>
      <p:sp>
        <p:nvSpPr>
          <p:cNvPr id="4" name="Slide Number Placeholder 3"/>
          <p:cNvSpPr>
            <a:spLocks noGrp="1"/>
          </p:cNvSpPr>
          <p:nvPr>
            <p:ph type="sldNum" sz="quarter" idx="5"/>
          </p:nvPr>
        </p:nvSpPr>
        <p:spPr/>
        <p:txBody>
          <a:bodyPr/>
          <a:lstStyle/>
          <a:p>
            <a:fld id="{699CA44E-F752-4A4C-8A02-418A551AA5F5}" type="slidenum">
              <a:rPr lang="en-US" smtClean="0"/>
              <a:t>12</a:t>
            </a:fld>
            <a:endParaRPr lang="en-US" dirty="0"/>
          </a:p>
        </p:txBody>
      </p:sp>
    </p:spTree>
    <p:extLst>
      <p:ext uri="{BB962C8B-B14F-4D97-AF65-F5344CB8AC3E}">
        <p14:creationId xmlns:p14="http://schemas.microsoft.com/office/powerpoint/2010/main" val="161468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665163"/>
            <a:ext cx="5614987" cy="3159125"/>
          </a:xfrm>
        </p:spPr>
      </p:sp>
      <p:sp>
        <p:nvSpPr>
          <p:cNvPr id="3" name="Notes Placeholder 2"/>
          <p:cNvSpPr>
            <a:spLocks noGrp="1"/>
          </p:cNvSpPr>
          <p:nvPr>
            <p:ph type="body" idx="1"/>
          </p:nvPr>
        </p:nvSpPr>
        <p:spPr>
          <a:xfrm>
            <a:off x="609599" y="4158540"/>
            <a:ext cx="5867401" cy="5048404"/>
          </a:xfrm>
        </p:spPr>
        <p:txBody>
          <a:bodyPr/>
          <a:lstStyle/>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It’s relatively easy for youth to get vape products despite efforts to reduce access among young people.</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Selling any tobacco product, including e-cigarettes, to anyone under age 21 is illegal according to federal law, as of December 2019. However, clerks at tobacco shops, vape stores, gas stations and convenience stores do not always follow the law. </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A recent national survey of middle and high school students found that, among those who reported using e-cigarettes in the past 30 days, 59% got them from a friend, 17% from a vape shop, 13% from a family member, 10% from a gas station or convenience store and 9% from someone who is not a family member or friend. About 6% got them online. </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Although few kids buy them online, another study found that doing so is pretty easy with a 90% success rate, since website age gates are easy to get around. </a:t>
            </a:r>
          </a:p>
          <a:p>
            <a:pPr marL="171450" indent="-171450">
              <a:buFont typeface="Arial" panose="020B0604020202020204" pitchFamily="34" charset="0"/>
              <a:buChar char="•"/>
            </a:pPr>
            <a:endParaRPr lang="en-US" b="0" i="0" u="none" strike="noStrike" kern="1200" dirty="0">
              <a:solidFill>
                <a:schemeClr val="tx1"/>
              </a:solidFill>
              <a:effectLst/>
              <a:latin typeface="+mn-lt"/>
              <a:ea typeface="+mn-ea"/>
              <a:cs typeface="+mn-cs"/>
            </a:endParaRPr>
          </a:p>
          <a:p>
            <a:r>
              <a:rPr lang="en-US" sz="1200" dirty="0"/>
              <a:t>_____________</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Sources: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Liu et al. (2019). Youth access to tobacco products in the United States, 2016-2018. </a:t>
            </a:r>
            <a:r>
              <a:rPr lang="en-US" sz="1200" b="0" i="0" u="none" strike="noStrike" kern="1200" dirty="0">
                <a:solidFill>
                  <a:schemeClr val="tx1"/>
                </a:solidFill>
                <a:effectLst/>
                <a:latin typeface="+mn-lt"/>
                <a:ea typeface="+mn-ea"/>
                <a:cs typeface="+mn-cs"/>
                <a:hlinkClick r:id="rId3"/>
              </a:rPr>
              <a:t>https://www.ncbi.nlm.nih.gov/pubmed/31745494</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Williams et al. (2015). Electronic cigarette sales to minors via the internet. </a:t>
            </a:r>
            <a:r>
              <a:rPr lang="en-US" sz="1200" b="0" i="0" u="none" strike="noStrike" kern="1200" dirty="0">
                <a:solidFill>
                  <a:schemeClr val="tx1"/>
                </a:solidFill>
                <a:effectLst/>
                <a:latin typeface="+mn-lt"/>
                <a:ea typeface="+mn-ea"/>
                <a:cs typeface="+mn-cs"/>
                <a:hlinkClick r:id="rId4"/>
              </a:rPr>
              <a:t>https://www.ncbi.nlm.nih.gov/pubmed/25730697</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45F08-EA92-2C4E-88C3-22BB73DE78A1}" type="slidenum">
              <a:rPr lang="en-US" smtClean="0"/>
              <a:pPr/>
              <a:t>13</a:t>
            </a:fld>
            <a:endParaRPr lang="en-US" dirty="0"/>
          </a:p>
        </p:txBody>
      </p:sp>
    </p:spTree>
    <p:extLst>
      <p:ext uri="{BB962C8B-B14F-4D97-AF65-F5344CB8AC3E}">
        <p14:creationId xmlns:p14="http://schemas.microsoft.com/office/powerpoint/2010/main" val="2958512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There are many slang terms young people use to describe vaping that you might find in texts or on social media.</a:t>
            </a:r>
          </a:p>
        </p:txBody>
      </p:sp>
      <p:sp>
        <p:nvSpPr>
          <p:cNvPr id="4" name="Slide Number Placeholder 3"/>
          <p:cNvSpPr>
            <a:spLocks noGrp="1"/>
          </p:cNvSpPr>
          <p:nvPr>
            <p:ph type="sldNum" sz="quarter" idx="10"/>
          </p:nvPr>
        </p:nvSpPr>
        <p:spPr/>
        <p:txBody>
          <a:bodyPr/>
          <a:lstStyle/>
          <a:p>
            <a:fld id="{00237874-9146-4330-BCE1-A8C0DFA9340F}" type="slidenum">
              <a:rPr lang="en-US" smtClean="0"/>
              <a:pPr/>
              <a:t>14</a:t>
            </a:fld>
            <a:endParaRPr lang="en-US" dirty="0"/>
          </a:p>
        </p:txBody>
      </p:sp>
    </p:spTree>
    <p:extLst>
      <p:ext uri="{BB962C8B-B14F-4D97-AF65-F5344CB8AC3E}">
        <p14:creationId xmlns:p14="http://schemas.microsoft.com/office/powerpoint/2010/main" val="215917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O/Ohm: A lower number indicates lower resistance and therefore faster heating of a coil, as a result of higher wattage.</a:t>
            </a:r>
          </a:p>
          <a:p>
            <a:r>
              <a:rPr lang="en-US" dirty="0"/>
              <a:t>PG: Used in the production of e-liquids associated with delivering the throat hit. </a:t>
            </a:r>
          </a:p>
          <a:p>
            <a:r>
              <a:rPr lang="en-US" dirty="0"/>
              <a:t>VG: VG has a light, sweet taste, low toxicity, and is thicker than PG. Glycerin is used at higher ratios in juices when thicker, richer vapor production is desired or where a PG sensitivity of the user is present.</a:t>
            </a:r>
            <a:endParaRPr lang="en-US" sz="1100" dirty="0"/>
          </a:p>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15</a:t>
            </a:fld>
            <a:endParaRPr lang="en-US" dirty="0"/>
          </a:p>
        </p:txBody>
      </p:sp>
    </p:spTree>
    <p:extLst>
      <p:ext uri="{BB962C8B-B14F-4D97-AF65-F5344CB8AC3E}">
        <p14:creationId xmlns:p14="http://schemas.microsoft.com/office/powerpoint/2010/main" val="231961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In dripping, the nicotine liquid is manually applied to the vape device’s inner coil, rather than allowing it to flow there via an automatic wick system. This results in thicker clouds of aerosol than other ways of vaping and a stronger “throat hit.”</a:t>
            </a:r>
          </a:p>
          <a:p>
            <a:pPr marL="172719" indent="-172719">
              <a:buFont typeface="Arial" panose="020B0604020202020204" pitchFamily="34" charset="0"/>
              <a:buChar char="•"/>
            </a:pPr>
            <a:endParaRPr lang="en-US" dirty="0"/>
          </a:p>
          <a:p>
            <a:r>
              <a:rPr lang="en-US" dirty="0"/>
              <a:t>_____________</a:t>
            </a:r>
          </a:p>
          <a:p>
            <a:endParaRPr lang="en-US" dirty="0"/>
          </a:p>
          <a:p>
            <a:r>
              <a:rPr lang="en-US" sz="1200" dirty="0"/>
              <a:t>Source: Fortin, J.</a:t>
            </a:r>
            <a:r>
              <a:rPr lang="en-US" sz="1200" baseline="0" dirty="0"/>
              <a:t> (2017, February 7). </a:t>
            </a:r>
            <a:r>
              <a:rPr lang="en-US" sz="1200" i="1" dirty="0"/>
              <a:t>Plain Old Vaping Gives Way to ‘Dripping’ Among Teenagers, Study Says NY Times</a:t>
            </a:r>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16</a:t>
            </a:fld>
            <a:endParaRPr lang="en-US" dirty="0"/>
          </a:p>
        </p:txBody>
      </p:sp>
    </p:spTree>
    <p:extLst>
      <p:ext uri="{BB962C8B-B14F-4D97-AF65-F5344CB8AC3E}">
        <p14:creationId xmlns:p14="http://schemas.microsoft.com/office/powerpoint/2010/main" val="173964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17</a:t>
            </a:fld>
            <a:endParaRPr lang="en-US" dirty="0"/>
          </a:p>
        </p:txBody>
      </p:sp>
    </p:spTree>
    <p:extLst>
      <p:ext uri="{BB962C8B-B14F-4D97-AF65-F5344CB8AC3E}">
        <p14:creationId xmlns:p14="http://schemas.microsoft.com/office/powerpoint/2010/main" val="145987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defTabSz="826559">
              <a:defRPr/>
            </a:pPr>
            <a:r>
              <a:rPr lang="en-US" dirty="0"/>
              <a:t>A 2019 national survey of middle and high school students who reported using e-cigarettes found that the most commonly selected reasons for use were:</a:t>
            </a:r>
          </a:p>
          <a:p>
            <a:pPr marL="287865" indent="-287865" defTabSz="826559">
              <a:buFont typeface="Arial" panose="020B0604020202020204" pitchFamily="34" charset="0"/>
              <a:buChar char="•"/>
              <a:defRPr/>
            </a:pPr>
            <a:r>
              <a:rPr lang="en-US" dirty="0"/>
              <a:t>Curiosity (55%)</a:t>
            </a:r>
          </a:p>
          <a:p>
            <a:pPr marL="287865" indent="-287865" defTabSz="826559">
              <a:buFont typeface="Arial" panose="020B0604020202020204" pitchFamily="34" charset="0"/>
              <a:buChar char="•"/>
              <a:defRPr/>
            </a:pPr>
            <a:r>
              <a:rPr lang="en-US" dirty="0"/>
              <a:t>Friend or family member use (31%)</a:t>
            </a:r>
          </a:p>
          <a:p>
            <a:pPr marL="287865" indent="-287865" defTabSz="826559">
              <a:buFont typeface="Arial" panose="020B0604020202020204" pitchFamily="34" charset="0"/>
              <a:buChar char="•"/>
              <a:defRPr/>
            </a:pPr>
            <a:r>
              <a:rPr lang="en-US" dirty="0"/>
              <a:t>Flavors: “such as mint, candy, fruit, or chocolate” (22%)</a:t>
            </a:r>
          </a:p>
          <a:p>
            <a:pPr marL="287865" indent="-287865" defTabSz="826559">
              <a:buFont typeface="Arial" panose="020B0604020202020204" pitchFamily="34" charset="0"/>
              <a:buChar char="•"/>
              <a:defRPr/>
            </a:pPr>
            <a:r>
              <a:rPr lang="en-US" dirty="0"/>
              <a:t>Vaping tricks (21%) - the picture is a young girl doing “The Dragon,” a popular vaping trick</a:t>
            </a:r>
          </a:p>
          <a:p>
            <a:endParaRPr lang="en-US" sz="1400" dirty="0"/>
          </a:p>
          <a:p>
            <a:r>
              <a:rPr lang="en-US" dirty="0"/>
              <a:t>_____________</a:t>
            </a:r>
          </a:p>
          <a:p>
            <a:pPr defTabSz="469335">
              <a:defRPr/>
            </a:pPr>
            <a:endParaRPr lang="en-US" sz="1400" dirty="0"/>
          </a:p>
          <a:p>
            <a:pPr defTabSz="469335">
              <a:defRPr/>
            </a:pPr>
            <a:r>
              <a:rPr lang="en-US" sz="1200" dirty="0"/>
              <a:t>Source: Wang</a:t>
            </a:r>
            <a:r>
              <a:rPr lang="en-US" sz="1200" baseline="0" dirty="0"/>
              <a:t> et al. (2019). </a:t>
            </a:r>
            <a:r>
              <a:rPr lang="en-US" sz="1200" dirty="0"/>
              <a:t>Tobacco product use and associated factors among middle and high school students — United States, 2019.</a:t>
            </a:r>
          </a:p>
          <a:p>
            <a:pPr defTabSz="469335">
              <a:defRPr/>
            </a:pPr>
            <a:r>
              <a:rPr lang="en-US" sz="1200" dirty="0">
                <a:hlinkClick r:id="rId3"/>
              </a:rPr>
              <a:t>https://www.cdc.gov/mmwr/volumes/68/ss/pdfs/ss6812a1-H.pdf</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18</a:t>
            </a:fld>
            <a:endParaRPr lang="en-US" dirty="0"/>
          </a:p>
        </p:txBody>
      </p:sp>
    </p:spTree>
    <p:extLst>
      <p:ext uri="{BB962C8B-B14F-4D97-AF65-F5344CB8AC3E}">
        <p14:creationId xmlns:p14="http://schemas.microsoft.com/office/powerpoint/2010/main" val="1685666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 </a:t>
            </a:r>
            <a:r>
              <a:rPr lang="en-US" baseline="0" dirty="0"/>
              <a:t>2019 </a:t>
            </a:r>
            <a:r>
              <a:rPr lang="en-US" dirty="0"/>
              <a:t>Monitoring the Future survey from the National Institute on Drug Abuse asked 12</a:t>
            </a:r>
            <a:r>
              <a:rPr lang="en-US" baseline="30000" dirty="0"/>
              <a:t>th</a:t>
            </a:r>
            <a:r>
              <a:rPr lang="en-US" dirty="0"/>
              <a:t> graders why they vaped.  Like the previous slide of CDC data, curiosity was cited as the primary reason, followed by the appeal of flavors, having a good time with friends and helping them cope with stress and boredom.</a:t>
            </a:r>
          </a:p>
          <a:p>
            <a:pPr marL="172719" indent="-172719">
              <a:buFont typeface="Arial" panose="020B0604020202020204" pitchFamily="34" charset="0"/>
              <a:buChar char="•"/>
            </a:pPr>
            <a:r>
              <a:rPr lang="en-US" dirty="0"/>
              <a:t>I want to draw your attention to the category circled showing the dramatic rise in the number of 12</a:t>
            </a:r>
            <a:r>
              <a:rPr lang="en-US" baseline="30000" dirty="0"/>
              <a:t>th</a:t>
            </a:r>
            <a:r>
              <a:rPr lang="en-US" dirty="0"/>
              <a:t> graders who report they have to vape because they are addicted (8.1%  -- more than double the 3.6% who reported this reason in the 2018 survey).</a:t>
            </a:r>
          </a:p>
          <a:p>
            <a:endParaRPr lang="en-US" dirty="0"/>
          </a:p>
          <a:p>
            <a:r>
              <a:rPr lang="en-US" dirty="0"/>
              <a:t>_____________</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National Institute</a:t>
            </a:r>
            <a:r>
              <a:rPr lang="en-US" sz="1200" baseline="0" dirty="0"/>
              <a:t> on Drug Abuse. (2019). </a:t>
            </a:r>
            <a:r>
              <a:rPr lang="en-US" sz="1200" b="0" i="0" kern="1200" dirty="0">
                <a:solidFill>
                  <a:schemeClr val="tx1"/>
                </a:solidFill>
                <a:effectLst/>
                <a:latin typeface="+mn-lt"/>
                <a:ea typeface="+mn-ea"/>
                <a:cs typeface="+mn-cs"/>
              </a:rPr>
              <a:t>Monitoring the Future Survey: High school and youth trends.</a:t>
            </a:r>
          </a:p>
          <a:p>
            <a:r>
              <a:rPr lang="en-US" sz="1200" dirty="0">
                <a:hlinkClick r:id="rId3"/>
              </a:rPr>
              <a:t>https://www.drugabuse.gov/publications/drugfacts/monitoring-future-survey-high-school-youth-trends</a:t>
            </a:r>
            <a:endParaRPr lang="en-US" sz="1200" dirty="0"/>
          </a:p>
        </p:txBody>
      </p:sp>
      <p:sp>
        <p:nvSpPr>
          <p:cNvPr id="4" name="Slide Number Placeholder 3"/>
          <p:cNvSpPr>
            <a:spLocks noGrp="1"/>
          </p:cNvSpPr>
          <p:nvPr>
            <p:ph type="sldNum" sz="quarter" idx="5"/>
          </p:nvPr>
        </p:nvSpPr>
        <p:spPr/>
        <p:txBody>
          <a:bodyPr/>
          <a:lstStyle/>
          <a:p>
            <a:fld id="{5D50762C-8874-3E4E-A658-52CC4F156303}" type="slidenum">
              <a:rPr lang="en-US" smtClean="0"/>
              <a:t>19</a:t>
            </a:fld>
            <a:endParaRPr lang="en-US" dirty="0"/>
          </a:p>
        </p:txBody>
      </p:sp>
    </p:spTree>
    <p:extLst>
      <p:ext uri="{BB962C8B-B14F-4D97-AF65-F5344CB8AC3E}">
        <p14:creationId xmlns:p14="http://schemas.microsoft.com/office/powerpoint/2010/main" val="232156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today’s discussion,</a:t>
            </a:r>
            <a:r>
              <a:rPr lang="en-US" baseline="0" dirty="0"/>
              <a:t> we will begin with defining and describing what vaping is, the various kinds of vaping devices and how they work, as well as vaping’s appeal, especially for youth. There is a great deal of discussion (and misinformation) in the news about the relative safety of vaping, including the actions the federal government and others are taking to safeguard the public.</a:t>
            </a:r>
          </a:p>
          <a:p>
            <a:pPr marL="171450" indent="-171450">
              <a:buFont typeface="Arial" panose="020B0604020202020204" pitchFamily="34" charset="0"/>
              <a:buChar char="•"/>
            </a:pPr>
            <a:r>
              <a:rPr lang="en-US" baseline="0" dirty="0"/>
              <a:t>Lastly, we will talk about how to protect our young people, and actions school professionals can take if teens and young adults have begun vaping. </a:t>
            </a: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2</a:t>
            </a:fld>
            <a:endParaRPr lang="en-US" dirty="0"/>
          </a:p>
        </p:txBody>
      </p:sp>
    </p:spTree>
    <p:extLst>
      <p:ext uri="{BB962C8B-B14F-4D97-AF65-F5344CB8AC3E}">
        <p14:creationId xmlns:p14="http://schemas.microsoft.com/office/powerpoint/2010/main" val="259901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20</a:t>
            </a:fld>
            <a:endParaRPr lang="en-US" dirty="0"/>
          </a:p>
        </p:txBody>
      </p:sp>
    </p:spTree>
    <p:extLst>
      <p:ext uri="{BB962C8B-B14F-4D97-AF65-F5344CB8AC3E}">
        <p14:creationId xmlns:p14="http://schemas.microsoft.com/office/powerpoint/2010/main" val="102982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469335">
              <a:buFont typeface="Arial" panose="020B0604020202020204" pitchFamily="34" charset="0"/>
              <a:buChar char="•"/>
              <a:defRPr/>
            </a:pPr>
            <a:r>
              <a:rPr lang="en-US" sz="1300" dirty="0">
                <a:ea typeface="Arial" charset="0"/>
                <a:cs typeface="Arial" charset="0"/>
              </a:rPr>
              <a:t>Like cigarette companies, vape companies have focused their efforts on young people. Why?</a:t>
            </a:r>
            <a:r>
              <a:rPr lang="en-US" sz="1300" dirty="0"/>
              <a:t> Getting a person to start as a teen can make a lifetime customer.</a:t>
            </a:r>
            <a:r>
              <a:rPr lang="en-US" sz="1300" dirty="0">
                <a:ea typeface="Arial" charset="0"/>
                <a:cs typeface="Arial" charset="0"/>
              </a:rPr>
              <a:t> It</a:t>
            </a:r>
            <a:r>
              <a:rPr lang="uk-UA" sz="1300" dirty="0">
                <a:ea typeface="Arial" charset="0"/>
                <a:cs typeface="Arial" charset="0"/>
              </a:rPr>
              <a:t>’</a:t>
            </a:r>
            <a:r>
              <a:rPr lang="en-US" sz="1300" dirty="0">
                <a:ea typeface="Arial" charset="0"/>
                <a:cs typeface="Arial" charset="0"/>
              </a:rPr>
              <a:t>s well known among health professionals and the tobacco industry alike that a</a:t>
            </a:r>
            <a:r>
              <a:rPr lang="en-US" sz="1300" dirty="0"/>
              <a:t>dolescence is the peak time period to develop addiction.</a:t>
            </a:r>
          </a:p>
          <a:p>
            <a:pPr marL="172719" indent="-172719" defTabSz="469335">
              <a:buFont typeface="Arial" panose="020B0604020202020204" pitchFamily="34" charset="0"/>
              <a:buChar char="•"/>
              <a:defRPr/>
            </a:pPr>
            <a:r>
              <a:rPr lang="en-US" sz="1300" dirty="0">
                <a:ea typeface="Arial" charset="0"/>
                <a:cs typeface="Arial" charset="0"/>
              </a:rPr>
              <a:t>The vast majority of adult smokers started smoking during adolescence and </a:t>
            </a:r>
            <a:r>
              <a:rPr lang="en-US" sz="1300" dirty="0"/>
              <a:t>nearly all people with nicotine addiction began smoking before age 21.</a:t>
            </a:r>
          </a:p>
          <a:p>
            <a:pPr marL="172719" indent="-172719" defTabSz="469335">
              <a:buFont typeface="Arial" panose="020B0604020202020204" pitchFamily="34" charset="0"/>
              <a:buChar char="•"/>
              <a:defRPr/>
            </a:pPr>
            <a:r>
              <a:rPr lang="en-US" sz="1300" dirty="0"/>
              <a:t>During the teen and young adult years, the brain is undergoing significant changes. Teens are becoming more efficient and developing critical thinking skills. Exposure to any addictive product, including nicotine or marijuana, at any early age makes the brain more susceptible to the continued use of the product and addiction.</a:t>
            </a:r>
          </a:p>
          <a:p>
            <a:pPr marL="172719" indent="-172719" defTabSz="469335">
              <a:buFont typeface="Arial" panose="020B0604020202020204" pitchFamily="34" charset="0"/>
              <a:buChar char="•"/>
              <a:defRPr/>
            </a:pPr>
            <a:r>
              <a:rPr lang="en-US" sz="1300" dirty="0"/>
              <a:t>By planting the seeds for nicotine addiction as early as possible, the tobacco industry has tremendous incentive to bring its decades of experience and insights into how best to hook young people on nicotine and hide the harms associated with nicotine products. </a:t>
            </a:r>
          </a:p>
          <a:p>
            <a:pPr marL="287865" indent="-287865">
              <a:buFont typeface="Arial" charset="0"/>
              <a:buChar char="•"/>
            </a:pPr>
            <a:endParaRPr lang="en-US" sz="1100" dirty="0"/>
          </a:p>
          <a:p>
            <a:r>
              <a:rPr lang="en-US" sz="1100" dirty="0"/>
              <a:t>_____________</a:t>
            </a:r>
          </a:p>
          <a:p>
            <a:endParaRPr lang="en-US" sz="1100" dirty="0"/>
          </a:p>
          <a:p>
            <a:r>
              <a:rPr lang="en-US" sz="1200" dirty="0"/>
              <a:t>Sources: </a:t>
            </a:r>
          </a:p>
          <a:p>
            <a:pPr marL="171450" indent="-171450">
              <a:buFont typeface="Arial" panose="020B0604020202020204" pitchFamily="34" charset="0"/>
              <a:buChar char="•"/>
            </a:pPr>
            <a:r>
              <a:rPr lang="en-US" sz="1200" dirty="0"/>
              <a:t>Campaign for Tobacco-Free Kids.</a:t>
            </a:r>
            <a:r>
              <a:rPr lang="en-US" sz="1200" baseline="0" dirty="0"/>
              <a:t> (2020). Raising the tobacco age to 21. </a:t>
            </a:r>
            <a:r>
              <a:rPr lang="en-US" sz="1200" dirty="0">
                <a:hlinkClick r:id="rId3"/>
              </a:rPr>
              <a:t>https://www.tobaccofreekids.org/what-we-do/us/sale-age-21</a:t>
            </a:r>
            <a:endParaRPr lang="en-US" sz="1200" dirty="0"/>
          </a:p>
          <a:p>
            <a:pPr marL="171450" indent="-171450">
              <a:buFont typeface="Arial" panose="020B0604020202020204" pitchFamily="34" charset="0"/>
              <a:buChar char="•"/>
            </a:pPr>
            <a:r>
              <a:rPr lang="en-US" sz="1200" i="0" baseline="0" dirty="0"/>
              <a:t>National Center on Addiction and Substance Abuse. (2011). Adolescent substance use: America’s #1 public health problem. </a:t>
            </a:r>
            <a:r>
              <a:rPr lang="en-US" dirty="0">
                <a:hlinkClick r:id="rId4"/>
              </a:rPr>
              <a:t>https://drugfree.org/reports/adolescent-substance-use-americas-1-public-health-problem/</a:t>
            </a:r>
            <a:endParaRPr lang="en-US" sz="1200" i="0" baseline="0" dirty="0"/>
          </a:p>
        </p:txBody>
      </p:sp>
    </p:spTree>
    <p:extLst>
      <p:ext uri="{BB962C8B-B14F-4D97-AF65-F5344CB8AC3E}">
        <p14:creationId xmlns:p14="http://schemas.microsoft.com/office/powerpoint/2010/main" val="218336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703263"/>
            <a:ext cx="6246812" cy="3514725"/>
          </a:xfrm>
        </p:spPr>
      </p:sp>
      <p:sp>
        <p:nvSpPr>
          <p:cNvPr id="3" name="Notes Placeholder 2"/>
          <p:cNvSpPr>
            <a:spLocks noGrp="1"/>
          </p:cNvSpPr>
          <p:nvPr>
            <p:ph type="body" idx="1"/>
          </p:nvPr>
        </p:nvSpPr>
        <p:spPr/>
        <p:txBody>
          <a:bodyPr/>
          <a:lstStyle/>
          <a:p>
            <a:pPr marL="176001" indent="-176001" defTabSz="469335">
              <a:buFont typeface="Arial" panose="020B0604020202020204" pitchFamily="34" charset="0"/>
              <a:buChar char="•"/>
              <a:defRPr/>
            </a:pPr>
            <a:r>
              <a:rPr lang="en-US" sz="1400" dirty="0">
                <a:ea typeface="Arial" charset="0"/>
                <a:cs typeface="Arial" charset="0"/>
              </a:rPr>
              <a:t>The major cigarette companies either have big stakes in or already own many of the more popular vape brands. They </a:t>
            </a:r>
            <a:r>
              <a:rPr lang="en-US" sz="1400" dirty="0"/>
              <a:t>are targeting the age group they’ve traditionally relied on to sustain their business: teens and young adults (as well as current, heavy smokers).</a:t>
            </a:r>
          </a:p>
          <a:p>
            <a:pPr marL="176001" indent="-176001" defTabSz="469335">
              <a:buFont typeface="Arial" panose="020B0604020202020204" pitchFamily="34" charset="0"/>
              <a:buChar char="•"/>
              <a:defRPr/>
            </a:pPr>
            <a:r>
              <a:rPr lang="en-US" sz="1400" dirty="0"/>
              <a:t>They’re also helping to bolster the future market for their cigarettes by addicting young people to nicotine through vaping. They benefit as these same kids switch to cigarette smoking or use both products simultaneously, which most people who vape end up doing.</a:t>
            </a:r>
          </a:p>
        </p:txBody>
      </p:sp>
    </p:spTree>
    <p:extLst>
      <p:ext uri="{BB962C8B-B14F-4D97-AF65-F5344CB8AC3E}">
        <p14:creationId xmlns:p14="http://schemas.microsoft.com/office/powerpoint/2010/main" val="3018125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dirty="0"/>
              <a:t>The similarities in some cases between cigarette and e-cigarette ads are remarkable – in each of these panels, the image on the left is a classic cigarette ad while the image on the right is a comparable ad for a vaping product.</a:t>
            </a:r>
          </a:p>
          <a:p>
            <a:pPr marL="287865" indent="-287865">
              <a:buFont typeface="Arial" panose="020B0604020202020204" pitchFamily="34" charset="0"/>
              <a:buChar char="•"/>
            </a:pPr>
            <a:r>
              <a:rPr lang="en-US" sz="1400" dirty="0"/>
              <a:t>Like they did for cigarette ads for years and years, they use celebrity spokespeople, they feature good-looking models, they advertise on social media channels popular with youth, and they sponsor sports events and music festivals that young people attend.</a:t>
            </a:r>
          </a:p>
          <a:p>
            <a:endParaRPr lang="en-US" sz="1200" dirty="0"/>
          </a:p>
          <a:p>
            <a:r>
              <a:rPr lang="en-US" sz="1200" dirty="0"/>
              <a:t>_____________</a:t>
            </a:r>
          </a:p>
          <a:p>
            <a:pPr defTabSz="842263">
              <a:defRPr/>
            </a:pPr>
            <a:endParaRPr lang="en-US" dirty="0"/>
          </a:p>
          <a:p>
            <a:pPr defTabSz="842263">
              <a:defRPr/>
            </a:pPr>
            <a:r>
              <a:rPr lang="en-US" dirty="0"/>
              <a:t>Source:</a:t>
            </a:r>
            <a:r>
              <a:rPr lang="en-US" baseline="0" dirty="0"/>
              <a:t> Stanford University Research into the Impact of Tobacco Advertising. </a:t>
            </a:r>
            <a:r>
              <a:rPr lang="en-US" sz="1200" dirty="0">
                <a:hlinkClick r:id="rId3"/>
              </a:rPr>
              <a:t>http://tobacco.stanford.edu/tobacco_main/index.php</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23</a:t>
            </a:fld>
            <a:endParaRPr lang="en-US" dirty="0"/>
          </a:p>
        </p:txBody>
      </p:sp>
    </p:spTree>
    <p:extLst>
      <p:ext uri="{BB962C8B-B14F-4D97-AF65-F5344CB8AC3E}">
        <p14:creationId xmlns:p14="http://schemas.microsoft.com/office/powerpoint/2010/main" val="3917081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dirty="0"/>
              <a:t>Some vaping companies, in this case JUUL, design the packaging of their products in a way that closely resembles popular cigarette brand designs.</a:t>
            </a:r>
          </a:p>
          <a:p>
            <a:pPr defTabSz="842263">
              <a:defRPr/>
            </a:pPr>
            <a:endParaRPr lang="en-US" sz="1100" dirty="0"/>
          </a:p>
          <a:p>
            <a:pPr marL="176001" indent="-17600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24</a:t>
            </a:fld>
            <a:endParaRPr lang="en-US" dirty="0"/>
          </a:p>
        </p:txBody>
      </p:sp>
    </p:spTree>
    <p:extLst>
      <p:ext uri="{BB962C8B-B14F-4D97-AF65-F5344CB8AC3E}">
        <p14:creationId xmlns:p14="http://schemas.microsoft.com/office/powerpoint/2010/main" val="83464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703263"/>
            <a:ext cx="6246812" cy="3514725"/>
          </a:xfrm>
        </p:spPr>
      </p:sp>
      <p:sp>
        <p:nvSpPr>
          <p:cNvPr id="3" name="Notes Placeholder 2"/>
          <p:cNvSpPr>
            <a:spLocks noGrp="1"/>
          </p:cNvSpPr>
          <p:nvPr>
            <p:ph type="body" idx="1"/>
          </p:nvPr>
        </p:nvSpPr>
        <p:spPr>
          <a:xfrm>
            <a:off x="701366" y="4416115"/>
            <a:ext cx="5607678" cy="6023285"/>
          </a:xfrm>
        </p:spPr>
        <p:txBody>
          <a:bodyPr/>
          <a:lstStyle/>
          <a:p>
            <a:pPr marL="287865" indent="-287865">
              <a:buFont typeface="Arial" panose="020B0604020202020204" pitchFamily="34" charset="0"/>
              <a:buChar char="•"/>
            </a:pPr>
            <a:r>
              <a:rPr lang="en-US" sz="1400" dirty="0">
                <a:ea typeface="Arial" charset="0"/>
                <a:cs typeface="Arial" charset="0"/>
              </a:rPr>
              <a:t>These are some examples of vaping products with kid-friendly designs.</a:t>
            </a:r>
          </a:p>
          <a:p>
            <a:pPr marL="287865" indent="-287865">
              <a:buFont typeface="Arial" panose="020B0604020202020204" pitchFamily="34" charset="0"/>
              <a:buChar char="•"/>
            </a:pPr>
            <a:r>
              <a:rPr lang="en-US" sz="1400" dirty="0">
                <a:ea typeface="Arial" charset="0"/>
                <a:cs typeface="Arial" charset="0"/>
              </a:rPr>
              <a:t>Vaping products come in a broad array of unmistakably child-friendly flavors, often packaged to resemble well-known candy products. </a:t>
            </a:r>
          </a:p>
          <a:p>
            <a:pPr marL="701143" lvl="1" indent="-287865">
              <a:buFont typeface="Arial" panose="020B0604020202020204" pitchFamily="34" charset="0"/>
              <a:buChar char="•"/>
            </a:pPr>
            <a:r>
              <a:rPr lang="en-US" dirty="0"/>
              <a:t>There are literally thousands of flavors available, many with very delicious names including mango, apple pie, milk chocolate, peanut butter cup, as well as “Unicorn Puke” and “Zombie Juice.”</a:t>
            </a:r>
          </a:p>
          <a:p>
            <a:pPr marL="176001" lvl="0" indent="-176001">
              <a:buFont typeface="Arial" panose="020B0604020202020204" pitchFamily="34" charset="0"/>
              <a:buChar char="•"/>
            </a:pPr>
            <a:r>
              <a:rPr lang="en-US" sz="1400" dirty="0"/>
              <a:t>    Why are flavors so important?</a:t>
            </a:r>
          </a:p>
          <a:p>
            <a:pPr marL="645334" lvl="1" indent="-176001">
              <a:buFont typeface="Arial" panose="020B0604020202020204" pitchFamily="34" charset="0"/>
              <a:buChar char="•"/>
            </a:pPr>
            <a:r>
              <a:rPr lang="en-US" dirty="0"/>
              <a:t>They mask the harsh taste of nicotine and other chemicals, making it easier to inhale the aerosol. </a:t>
            </a:r>
          </a:p>
          <a:p>
            <a:pPr marL="645334" lvl="1" indent="-176001">
              <a:buFont typeface="Arial" panose="020B0604020202020204" pitchFamily="34" charset="0"/>
              <a:buChar char="•"/>
            </a:pPr>
            <a:r>
              <a:rPr lang="en-US" dirty="0"/>
              <a:t>Sweet, fun flavors also appeal to kids because they are associated with positive childhood experiences, like parties and treats.</a:t>
            </a:r>
          </a:p>
          <a:p>
            <a:pPr marL="645334" lvl="1" indent="-176001">
              <a:buFont typeface="Arial" panose="020B0604020202020204" pitchFamily="34" charset="0"/>
              <a:buChar char="•"/>
            </a:pPr>
            <a:r>
              <a:rPr lang="en-US" dirty="0"/>
              <a:t>Kids assume the product is less harmful because of the flavorings.</a:t>
            </a:r>
          </a:p>
          <a:p>
            <a:pPr marL="224204" indent="-176001" defTabSz="842263">
              <a:buFont typeface="Arial" panose="020B0604020202020204" pitchFamily="34" charset="0"/>
              <a:buChar char="•"/>
              <a:defRPr/>
            </a:pPr>
            <a:r>
              <a:rPr lang="en-US" sz="1400" dirty="0"/>
              <a:t>Proponents of allowing flavored e-cigarettes argue that they make it more appealing for cigarette smokers to switch to vaping and that if flavors were banned, adult smokers will be less likely to switch and quit smoking. But recent research contradicts this. Studies of e-cigarette users find that, compared with older adults, adolescents and young adults are more than three times as likely to say they use fruit- and candy-flavored e-cigarettes.</a:t>
            </a:r>
            <a:br>
              <a:rPr lang="en-US" sz="1400" dirty="0"/>
            </a:br>
            <a:endParaRPr lang="en-US" sz="1400" dirty="0"/>
          </a:p>
          <a:p>
            <a:r>
              <a:rPr lang="en-US" dirty="0"/>
              <a:t>_____________</a:t>
            </a:r>
          </a:p>
          <a:p>
            <a:endParaRPr lang="en-US" dirty="0"/>
          </a:p>
          <a:p>
            <a:pPr defTabSz="842263">
              <a:defRPr/>
            </a:pPr>
            <a:r>
              <a:rPr lang="en-US" sz="1200" dirty="0"/>
              <a:t>Sources: </a:t>
            </a:r>
          </a:p>
          <a:p>
            <a:pPr marL="171450" marR="0" lvl="0" indent="-171450" algn="l" defTabSz="842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Arial" charset="0"/>
                <a:cs typeface="Arial" charset="0"/>
              </a:rPr>
              <a:t>Leventhal</a:t>
            </a:r>
            <a:r>
              <a:rPr lang="en-US" sz="1200" baseline="0" dirty="0">
                <a:ea typeface="Arial" charset="0"/>
                <a:cs typeface="Arial" charset="0"/>
              </a:rPr>
              <a:t> et al. (2019). </a:t>
            </a:r>
            <a:r>
              <a:rPr lang="en-US" sz="1200" dirty="0"/>
              <a:t>Flavored e-cigarette use and progression of vaping in adolescents. </a:t>
            </a:r>
            <a:r>
              <a:rPr lang="en-US" sz="1200" dirty="0">
                <a:hlinkClick r:id="rId3"/>
              </a:rPr>
              <a:t>https://pediatrics.aappublications.org/content/144/5/e20190789</a:t>
            </a:r>
            <a:endParaRPr lang="en-US" sz="1200" dirty="0">
              <a:ea typeface="Arial" charset="0"/>
              <a:cs typeface="Arial" charset="0"/>
            </a:endParaRPr>
          </a:p>
          <a:p>
            <a:pPr marL="171450" indent="-171450" defTabSz="842263">
              <a:buFont typeface="Arial" panose="020B0604020202020204" pitchFamily="34" charset="0"/>
              <a:buChar char="•"/>
              <a:defRPr/>
            </a:pPr>
            <a:r>
              <a:rPr lang="en-US" sz="1200" dirty="0"/>
              <a:t>Soneji et al. (2019). Use of flavored e-cigarettes among adolescents, young adults, and older adults: Findings from the population assessment for tobacco and health study. </a:t>
            </a:r>
            <a:r>
              <a:rPr lang="en-US" sz="1200" dirty="0">
                <a:hlinkClick r:id="rId4"/>
              </a:rPr>
              <a:t>https://www.ncbi.nlm.nih.gov/pubmed/30857471</a:t>
            </a:r>
            <a:endParaRPr lang="en-US" sz="1200" dirty="0"/>
          </a:p>
          <a:p>
            <a:pPr marL="171450" indent="-171450">
              <a:buFont typeface="Arial" panose="020B0604020202020204" pitchFamily="34" charset="0"/>
              <a:buChar char="•"/>
            </a:pPr>
            <a:r>
              <a:rPr lang="en-US" sz="1200" dirty="0"/>
              <a:t>Zare et al. (2018). A systematic review of consumer preference for e-cigarette attributes: Flavor, nicotine strength, and type. </a:t>
            </a:r>
            <a:r>
              <a:rPr lang="en-US" sz="1200" dirty="0">
                <a:hlinkClick r:id="rId5"/>
              </a:rPr>
              <a:t>https://journals.plos.org/plosone/article?id=10.1371/journal.pone.0194145</a:t>
            </a:r>
            <a:endParaRPr lang="en-US" sz="1200" dirty="0"/>
          </a:p>
          <a:p>
            <a:endParaRPr lang="en-US" sz="1200" i="0" baseline="0" dirty="0">
              <a:ea typeface="Arial" charset="0"/>
              <a:cs typeface="Arial" charset="0"/>
            </a:endParaRPr>
          </a:p>
          <a:p>
            <a:endParaRPr lang="en-US" sz="1200" i="0" baseline="0" dirty="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1774168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360363"/>
            <a:ext cx="5611813" cy="3157537"/>
          </a:xfrm>
        </p:spPr>
      </p:sp>
      <p:sp>
        <p:nvSpPr>
          <p:cNvPr id="3" name="Notes Placeholder 2"/>
          <p:cNvSpPr>
            <a:spLocks noGrp="1"/>
          </p:cNvSpPr>
          <p:nvPr>
            <p:ph type="body" idx="1"/>
          </p:nvPr>
        </p:nvSpPr>
        <p:spPr>
          <a:xfrm>
            <a:off x="197879" y="3682921"/>
            <a:ext cx="6541633" cy="4923318"/>
          </a:xfrm>
        </p:spPr>
        <p:txBody>
          <a:bodyPr/>
          <a:lstStyle/>
          <a:p>
            <a:pPr marL="285750" indent="-285750" defTabSz="826559">
              <a:buFont typeface="Arial" panose="020B0604020202020204" pitchFamily="34" charset="0"/>
              <a:buChar char="•"/>
              <a:defRPr/>
            </a:pPr>
            <a:r>
              <a:rPr lang="en-US" sz="1400" dirty="0"/>
              <a:t>JUUL was masterful in attracting teens and young adults, explaining why it became the most popular brand of e-cigarettes among kids.</a:t>
            </a:r>
          </a:p>
          <a:p>
            <a:pPr marL="701143" lvl="1" indent="-287865">
              <a:buFont typeface="Arial" panose="020B0604020202020204" pitchFamily="34" charset="0"/>
              <a:buChar char="•"/>
            </a:pPr>
            <a:r>
              <a:rPr lang="en-US" dirty="0"/>
              <a:t>JUUL went on sale in June 2015.</a:t>
            </a:r>
          </a:p>
          <a:p>
            <a:pPr marL="701143" lvl="1" indent="-287865">
              <a:buFont typeface="Arial" panose="020B0604020202020204" pitchFamily="34" charset="0"/>
              <a:buChar char="•"/>
            </a:pPr>
            <a:r>
              <a:rPr lang="en-US" dirty="0"/>
              <a:t>Revenues increased almost 800% from 2017 to 2018, with its most explosive growth happening among teenagers. </a:t>
            </a:r>
          </a:p>
          <a:p>
            <a:pPr marL="701143" lvl="1" indent="-287865">
              <a:buFont typeface="Arial" panose="020B0604020202020204" pitchFamily="34" charset="0"/>
              <a:buChar char="•"/>
            </a:pPr>
            <a:r>
              <a:rPr lang="en-US" dirty="0"/>
              <a:t>As of August 2019, JUUL accounted for three-quarters of the market share of e-cigarette products in the United States. </a:t>
            </a:r>
          </a:p>
          <a:p>
            <a:pPr marL="285750" lvl="0" indent="-285750">
              <a:buFont typeface="Arial" panose="020B0604020202020204" pitchFamily="34" charset="0"/>
              <a:buChar char="•"/>
            </a:pPr>
            <a:r>
              <a:rPr lang="en-US" sz="1400" dirty="0"/>
              <a:t>In its first three years on the market, JUUL didn’t bother advertising on TV, radio or in magazine outlets as other vaping companies did because these media sources are all but ignored by kids. </a:t>
            </a:r>
          </a:p>
          <a:p>
            <a:pPr marL="285750" lvl="0" indent="-285750">
              <a:buFont typeface="Arial" panose="020B0604020202020204" pitchFamily="34" charset="0"/>
              <a:buChar char="•"/>
            </a:pPr>
            <a:r>
              <a:rPr lang="en-US" sz="1400" dirty="0"/>
              <a:t>Instead, it went directly to where kids spend most of their time – social media. </a:t>
            </a:r>
          </a:p>
          <a:p>
            <a:pPr marL="285750" lvl="0" indent="-285750">
              <a:buFont typeface="Arial" panose="020B0604020202020204" pitchFamily="34" charset="0"/>
              <a:buChar char="•"/>
            </a:pPr>
            <a:r>
              <a:rPr lang="en-US" sz="1400" dirty="0"/>
              <a:t>JUUL used themes that worked well in the past for the cigarette industry, including ads associating the product with pleasure/relaxation, socialization/romance, style/identity, freedom, rebellion and satisfaction.</a:t>
            </a:r>
          </a:p>
          <a:p>
            <a:pPr marL="285750" lvl="0" indent="-285750">
              <a:buFont typeface="Arial" panose="020B0604020202020204" pitchFamily="34" charset="0"/>
              <a:buChar char="•"/>
            </a:pPr>
            <a:r>
              <a:rPr lang="en-US" sz="1400" dirty="0"/>
              <a:t>The ads prominently featured sweet and fruity flavors, as well as young, cool-looking people, mostly having a great time. </a:t>
            </a:r>
          </a:p>
          <a:p>
            <a:pPr marL="285750" lvl="0" indent="-285750">
              <a:buFont typeface="Arial" panose="020B0604020202020204" pitchFamily="34" charset="0"/>
              <a:buChar char="•"/>
            </a:pPr>
            <a:r>
              <a:rPr lang="en-US" sz="1400" dirty="0"/>
              <a:t>The company also employed known social media influencers as brand ambassadors.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They used numerous hashtags which distributed JUUL’s promotion to a wide audience, including hashtags not directly related to their product, such as #style, #design, #electronics, #technology, #smart and #gadget, broadening their reach and influence even among those not specifically searching for JUUL-related posts.</a:t>
            </a:r>
            <a:endParaRPr lang="en-US" sz="14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Although the focus of attention has been on JUUL for its marketing tactics, many other vaping companies used cartoons and other child-appealing strategies in their social media marketing efforts. </a:t>
            </a:r>
          </a:p>
          <a:p>
            <a:pPr marL="285750" lvl="0" indent="-285750">
              <a:buFont typeface="Arial" panose="020B0604020202020204" pitchFamily="34" charset="0"/>
              <a:buChar char="•"/>
            </a:pPr>
            <a:endParaRPr lang="en-US" sz="1100" dirty="0"/>
          </a:p>
          <a:p>
            <a:pPr marL="172719" indent="-172719" defTabSz="842263">
              <a:buFont typeface="Arial" panose="020B0604020202020204" pitchFamily="34" charset="0"/>
              <a:buChar char="•"/>
              <a:defRPr/>
            </a:pPr>
            <a:endParaRPr lang="en-US" sz="1100" dirty="0"/>
          </a:p>
        </p:txBody>
      </p:sp>
      <p:sp>
        <p:nvSpPr>
          <p:cNvPr id="4" name="Slide Number Placeholder 3"/>
          <p:cNvSpPr>
            <a:spLocks noGrp="1"/>
          </p:cNvSpPr>
          <p:nvPr>
            <p:ph type="sldNum" sz="quarter" idx="10"/>
          </p:nvPr>
        </p:nvSpPr>
        <p:spPr/>
        <p:txBody>
          <a:bodyPr/>
          <a:lstStyle/>
          <a:p>
            <a:fld id="{5D50762C-8874-3E4E-A658-52CC4F156303}" type="slidenum">
              <a:rPr lang="en-US" smtClean="0"/>
              <a:t>26</a:t>
            </a:fld>
            <a:endParaRPr lang="en-US" dirty="0"/>
          </a:p>
        </p:txBody>
      </p:sp>
    </p:spTree>
    <p:extLst>
      <p:ext uri="{BB962C8B-B14F-4D97-AF65-F5344CB8AC3E}">
        <p14:creationId xmlns:p14="http://schemas.microsoft.com/office/powerpoint/2010/main" val="2430403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0" marR="0" lvl="0" indent="0" algn="l" defTabSz="826559" rtl="0" eaLnBrk="1" fontAlgn="auto" latinLnBrk="0" hangingPunct="1">
              <a:lnSpc>
                <a:spcPct val="100000"/>
              </a:lnSpc>
              <a:spcBef>
                <a:spcPts val="0"/>
              </a:spcBef>
              <a:spcAft>
                <a:spcPts val="0"/>
              </a:spcAft>
              <a:buClrTx/>
              <a:buSzTx/>
              <a:buFontTx/>
              <a:buNone/>
              <a:tabLst/>
              <a:defRPr/>
            </a:pPr>
            <a:r>
              <a:rPr lang="en-US" sz="1400" dirty="0"/>
              <a:t>The federal government recently began to crack down on JUUL’s marketing practices so JUUL removed themselves from social media platforms like Instagram. But kids still post images promoting their product. These pictures found on social media are examples of JUUL’s widespread popularity. </a:t>
            </a:r>
          </a:p>
          <a:p>
            <a:pPr marL="287865" indent="-287865">
              <a:buFont typeface="Arial" panose="020B0604020202020204" pitchFamily="34" charset="0"/>
              <a:buChar char="•"/>
            </a:pPr>
            <a:r>
              <a:rPr lang="en-US" dirty="0"/>
              <a:t>A recent study found a proliferation of JUUL-related content on Instagram, with over half of the posts (55%) containing youth-related content. </a:t>
            </a:r>
          </a:p>
          <a:p>
            <a:pPr marL="287865" indent="-287865">
              <a:buFont typeface="Arial" panose="020B0604020202020204" pitchFamily="34" charset="0"/>
              <a:buChar char="•"/>
            </a:pPr>
            <a:r>
              <a:rPr lang="en-US" dirty="0"/>
              <a:t>In fact, since JUUL closed its Instagram account, the volume of JUUL-related content on the platform has only increased – it’s actually doubled -- according to a Stanford University study.</a:t>
            </a:r>
          </a:p>
          <a:p>
            <a:pPr marL="287865" indent="-287865">
              <a:buFont typeface="Arial" panose="020B0604020202020204" pitchFamily="34" charset="0"/>
              <a:buChar char="•"/>
            </a:pPr>
            <a:endParaRPr lang="en-US" sz="1100" dirty="0"/>
          </a:p>
          <a:p>
            <a:r>
              <a:rPr lang="en-US" sz="1100" dirty="0"/>
              <a:t>_____________</a:t>
            </a:r>
          </a:p>
          <a:p>
            <a:endParaRPr lang="en-US" sz="1100" dirty="0"/>
          </a:p>
          <a:p>
            <a:pPr marL="0" marR="0" lvl="0" indent="0" algn="l" defTabSz="826559" rtl="0" eaLnBrk="1" fontAlgn="auto" latinLnBrk="0" hangingPunct="1">
              <a:lnSpc>
                <a:spcPct val="100000"/>
              </a:lnSpc>
              <a:spcBef>
                <a:spcPts val="0"/>
              </a:spcBef>
              <a:spcAft>
                <a:spcPts val="0"/>
              </a:spcAft>
              <a:buClrTx/>
              <a:buSzTx/>
              <a:buFontTx/>
              <a:buNone/>
              <a:tabLst/>
              <a:defRPr/>
            </a:pPr>
            <a:r>
              <a:rPr lang="en-US" sz="1200" dirty="0"/>
              <a:t>Source: </a:t>
            </a:r>
            <a:r>
              <a:rPr lang="en-US" sz="1200" b="0" i="0" kern="1200" dirty="0" err="1">
                <a:solidFill>
                  <a:schemeClr val="tx1"/>
                </a:solidFill>
                <a:effectLst/>
                <a:latin typeface="+mn-lt"/>
                <a:ea typeface="+mn-ea"/>
                <a:cs typeface="+mn-cs"/>
              </a:rPr>
              <a:t>Czaplicki</a:t>
            </a:r>
            <a:r>
              <a:rPr lang="en-US" sz="1200" b="0" i="0" u="none" strike="noStrike" kern="1200" dirty="0">
                <a:solidFill>
                  <a:schemeClr val="tx1"/>
                </a:solidFill>
                <a:effectLst/>
                <a:latin typeface="+mn-lt"/>
                <a:ea typeface="+mn-ea"/>
                <a:cs typeface="+mn-cs"/>
              </a:rPr>
              <a:t> et al. (2019). </a:t>
            </a:r>
            <a:r>
              <a:rPr lang="en-US" sz="1200" b="0" i="0" kern="1200" dirty="0">
                <a:solidFill>
                  <a:schemeClr val="tx1"/>
                </a:solidFill>
                <a:effectLst/>
                <a:latin typeface="+mn-lt"/>
                <a:ea typeface="+mn-ea"/>
                <a:cs typeface="+mn-cs"/>
              </a:rPr>
              <a:t>Characterizing JUUL-related posts on Instagram. </a:t>
            </a:r>
            <a:r>
              <a:rPr lang="en-US" sz="1200" dirty="0">
                <a:hlinkClick r:id="rId3"/>
              </a:rPr>
              <a:t>https://tobaccocontrol.bmj.com/content/early/2019/05/08/tobaccocontrol-2018-054824</a:t>
            </a:r>
            <a:endParaRPr lang="en-US" sz="1200" dirty="0"/>
          </a:p>
          <a:p>
            <a:endParaRPr lang="en-US" sz="1100" dirty="0"/>
          </a:p>
        </p:txBody>
      </p:sp>
      <p:sp>
        <p:nvSpPr>
          <p:cNvPr id="4" name="Slide Number Placeholder 3"/>
          <p:cNvSpPr>
            <a:spLocks noGrp="1"/>
          </p:cNvSpPr>
          <p:nvPr>
            <p:ph type="sldNum" sz="quarter" idx="10"/>
          </p:nvPr>
        </p:nvSpPr>
        <p:spPr/>
        <p:txBody>
          <a:bodyPr/>
          <a:lstStyle/>
          <a:p>
            <a:fld id="{5D50762C-8874-3E4E-A658-52CC4F156303}" type="slidenum">
              <a:rPr lang="en-US" smtClean="0"/>
              <a:t>27</a:t>
            </a:fld>
            <a:endParaRPr lang="en-US" dirty="0"/>
          </a:p>
        </p:txBody>
      </p:sp>
    </p:spTree>
    <p:extLst>
      <p:ext uri="{BB962C8B-B14F-4D97-AF65-F5344CB8AC3E}">
        <p14:creationId xmlns:p14="http://schemas.microsoft.com/office/powerpoint/2010/main" val="254883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There’s even such</a:t>
            </a:r>
            <a:r>
              <a:rPr lang="en-US" baseline="0" dirty="0"/>
              <a:t> a thing as </a:t>
            </a:r>
            <a:r>
              <a:rPr lang="en-US" baseline="0" dirty="0" err="1"/>
              <a:t>JUULery</a:t>
            </a:r>
            <a:r>
              <a:rPr lang="en-US" baseline="0" dirty="0"/>
              <a:t>.</a:t>
            </a:r>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28</a:t>
            </a:fld>
            <a:endParaRPr lang="en-US" dirty="0"/>
          </a:p>
        </p:txBody>
      </p:sp>
    </p:spTree>
    <p:extLst>
      <p:ext uri="{BB962C8B-B14F-4D97-AF65-F5344CB8AC3E}">
        <p14:creationId xmlns:p14="http://schemas.microsoft.com/office/powerpoint/2010/main" val="4252224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r>
              <a:rPr lang="en-US" dirty="0"/>
              <a:t>Here’s</a:t>
            </a:r>
            <a:r>
              <a:rPr lang="en-US" baseline="0" dirty="0"/>
              <a:t> why this should concern you. This is a video from the Truth Initiative, a n</a:t>
            </a:r>
            <a:r>
              <a:rPr lang="en-US" dirty="0"/>
              <a:t>onprofit public health organization dedicated to eliminating tobacco use.</a:t>
            </a:r>
          </a:p>
          <a:p>
            <a:endParaRPr lang="en-US" sz="1100" dirty="0"/>
          </a:p>
          <a:p>
            <a:r>
              <a:rPr lang="en-US" sz="11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Truth</a:t>
            </a:r>
            <a:r>
              <a:rPr lang="en-US" sz="1200" baseline="0" dirty="0"/>
              <a:t> Initiative (2018). I</a:t>
            </a:r>
            <a:r>
              <a:rPr lang="en-US" sz="1200" b="0" i="0" kern="1200" dirty="0">
                <a:solidFill>
                  <a:schemeClr val="tx1"/>
                </a:solidFill>
                <a:effectLst/>
                <a:latin typeface="+mn-lt"/>
                <a:ea typeface="+mn-ea"/>
                <a:cs typeface="+mn-cs"/>
              </a:rPr>
              <a:t>s JUUL getting a new generation addicted to nicotine? </a:t>
            </a:r>
            <a:r>
              <a:rPr lang="en-US" sz="1200" dirty="0">
                <a:hlinkClick r:id="rId3"/>
              </a:rPr>
              <a:t>https://www.youtube.com/watch?v=WzGX13YI6P8&amp;feature=youtu.be</a:t>
            </a:r>
            <a:endParaRPr lang="en-US" sz="1200" dirty="0"/>
          </a:p>
        </p:txBody>
      </p:sp>
      <p:sp>
        <p:nvSpPr>
          <p:cNvPr id="4" name="Slide Number Placeholder 3"/>
          <p:cNvSpPr>
            <a:spLocks noGrp="1"/>
          </p:cNvSpPr>
          <p:nvPr>
            <p:ph type="sldNum" sz="quarter" idx="10"/>
          </p:nvPr>
        </p:nvSpPr>
        <p:spPr/>
        <p:txBody>
          <a:bodyPr/>
          <a:lstStyle/>
          <a:p>
            <a:fld id="{5D50762C-8874-3E4E-A658-52CC4F156303}" type="slidenum">
              <a:rPr lang="en-US" smtClean="0"/>
              <a:t>29</a:t>
            </a:fld>
            <a:endParaRPr lang="en-US" dirty="0"/>
          </a:p>
        </p:txBody>
      </p:sp>
    </p:spTree>
    <p:extLst>
      <p:ext uri="{BB962C8B-B14F-4D97-AF65-F5344CB8AC3E}">
        <p14:creationId xmlns:p14="http://schemas.microsoft.com/office/powerpoint/2010/main" val="246847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a:t>
            </a:fld>
            <a:endParaRPr lang="en-US" dirty="0"/>
          </a:p>
        </p:txBody>
      </p:sp>
    </p:spTree>
    <p:extLst>
      <p:ext uri="{BB962C8B-B14F-4D97-AF65-F5344CB8AC3E}">
        <p14:creationId xmlns:p14="http://schemas.microsoft.com/office/powerpoint/2010/main" val="651392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30</a:t>
            </a:fld>
            <a:endParaRPr lang="en-US" dirty="0"/>
          </a:p>
        </p:txBody>
      </p:sp>
    </p:spTree>
    <p:extLst>
      <p:ext uri="{BB962C8B-B14F-4D97-AF65-F5344CB8AC3E}">
        <p14:creationId xmlns:p14="http://schemas.microsoft.com/office/powerpoint/2010/main" val="3533345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6115"/>
            <a:ext cx="6019800" cy="4182419"/>
          </a:xfrm>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industry’s marketing efforts have paid off.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3.6 million middle- and high school-age kids now vape.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numbers show a decline from recent years. Still, despite growing public awareness of the risks of vaping, along with increasing efforts by the government, communities, health professionals, schools and parents to prevent and curb vaping among youth, the numbers remain high.</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According to the most recently available data from the U.S. Centers for Disease Control and Prevention, on a national level: </a:t>
            </a:r>
            <a:endParaRPr lang="en-US" sz="1100" kern="1200" dirty="0">
              <a:solidFill>
                <a:schemeClr val="tx1"/>
              </a:solidFill>
              <a:effectLst/>
              <a:latin typeface="+mn-lt"/>
              <a:ea typeface="+mn-ea"/>
              <a:cs typeface="+mn-cs"/>
            </a:endParaRPr>
          </a:p>
          <a:p>
            <a:pPr marL="457200" lvl="1" indent="0">
              <a:buFontTx/>
              <a:buNone/>
            </a:pPr>
            <a:r>
              <a:rPr lang="en-US" sz="1200" kern="1200" dirty="0">
                <a:solidFill>
                  <a:schemeClr val="tx1"/>
                </a:solidFill>
                <a:effectLst/>
                <a:latin typeface="+mn-lt"/>
                <a:ea typeface="+mn-ea"/>
                <a:cs typeface="+mn-cs"/>
              </a:rPr>
              <a:t>19.6% of high school students and 4.7% of middle school students reported vaping within the last 30 days in 2020.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matter how you look at it, though, a higher percentage of young people than adults report vaping.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about 3% of adults (the intended market) report using e-cigarettes. </a:t>
            </a:r>
            <a:endParaRPr lang="en-US" sz="1100" kern="1200" dirty="0">
              <a:solidFill>
                <a:schemeClr val="tx1"/>
              </a:solidFill>
              <a:effectLst/>
              <a:latin typeface="+mn-lt"/>
              <a:ea typeface="+mn-ea"/>
              <a:cs typeface="+mn-cs"/>
            </a:endParaRPr>
          </a:p>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sz="12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05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Sources:</a:t>
            </a:r>
            <a:r>
              <a:rPr lang="en-US" sz="1400" b="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Wang et al. (2020). E-cigarette Use Among Middle and High School Students — United States, 2020. </a:t>
            </a:r>
            <a:r>
              <a:rPr lang="en-US" sz="1200" u="sng" kern="1200" dirty="0">
                <a:solidFill>
                  <a:schemeClr val="tx1"/>
                </a:solidFill>
                <a:effectLst/>
                <a:latin typeface="+mn-lt"/>
                <a:ea typeface="+mn-ea"/>
                <a:cs typeface="+mn-cs"/>
                <a:hlinkClick r:id="rId3"/>
              </a:rPr>
              <a:t>https://www.cdc.gov/mmwr/volumes/69/wr/pdfs/mm6937e1-H.pdf?deliveryName=DM37503</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Dai et al. (2019). Prevalence of e-cigarette use among adults in the United States, 2014-2018. </a:t>
            </a:r>
            <a:r>
              <a:rPr lang="en-US" sz="1200" u="sng" kern="1200" dirty="0">
                <a:solidFill>
                  <a:schemeClr val="tx1"/>
                </a:solidFill>
                <a:effectLst/>
                <a:latin typeface="+mn-lt"/>
                <a:ea typeface="+mn-ea"/>
                <a:cs typeface="+mn-cs"/>
                <a:hlinkClick r:id="rId4"/>
              </a:rPr>
              <a:t>https://jamanetwork.com/journals/jama/fullarticle/2751687</a:t>
            </a:r>
            <a:endParaRPr lang="en-US" sz="1100" kern="1200" dirty="0">
              <a:solidFill>
                <a:schemeClr val="tx1"/>
              </a:solidFill>
              <a:effectLst/>
              <a:latin typeface="+mn-lt"/>
              <a:ea typeface="+mn-ea"/>
              <a:cs typeface="+mn-cs"/>
            </a:endParaRPr>
          </a:p>
          <a:p>
            <a:pPr defTabSz="826559">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31</a:t>
            </a:fld>
            <a:endParaRPr lang="en-US"/>
          </a:p>
        </p:txBody>
      </p:sp>
      <p:pic>
        <p:nvPicPr>
          <p:cNvPr id="6" name="Content Placeholder 4">
            <a:extLst>
              <a:ext uri="{FF2B5EF4-FFF2-40B4-BE49-F238E27FC236}">
                <a16:creationId xmlns:a16="http://schemas.microsoft.com/office/drawing/2014/main" id="{DA1CFD25-7481-3B4C-8C24-355400F83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895600" y="6705600"/>
            <a:ext cx="3628359" cy="121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63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Teens are not just experimenting with vaping devices. Many are using it frequently, which is defined here as 20 or more days in the past 30 days.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National data show that kids who use e-cigarettes are using them more and more frequently – 38.9% of high school students and 20% of middle school students who said they vaped in the past 30 days in 2019 said they vaped on at least 20 days a month. This is an increase over previous years. Reports of daily use are also high. Among those who vaped in the past 30 days, 9.4% of middle school students and 22.5% of high school students admitted to vaping daily.</a:t>
            </a:r>
            <a:endParaRPr lang="en-US" dirty="0"/>
          </a:p>
          <a:p>
            <a:r>
              <a:rPr lang="en-US" sz="1100" dirty="0"/>
              <a:t>_____________</a:t>
            </a:r>
          </a:p>
          <a:p>
            <a:br>
              <a:rPr lang="en-US" sz="10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Source:</a:t>
            </a:r>
            <a:r>
              <a:rPr lang="en-US" sz="1200" b="0"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Wang et al. (2020). E-cigarette Use Among Middle and High School Students — United States, 2020</a:t>
            </a:r>
            <a:r>
              <a:rPr lang="en-US" sz="1200" u="sng" kern="1200" dirty="0">
                <a:solidFill>
                  <a:schemeClr val="tx1"/>
                </a:solidFill>
                <a:effectLst/>
                <a:latin typeface="+mn-lt"/>
                <a:ea typeface="+mn-ea"/>
                <a:cs typeface="+mn-cs"/>
              </a:rPr>
              <a:t>. https://www.cdc.gov/mmwr/volumes/69/wr/pdfs/mm6937e1-H.pdf?deliveryName=DM37503</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32</a:t>
            </a:fld>
            <a:endParaRPr lang="en-US" dirty="0"/>
          </a:p>
        </p:txBody>
      </p:sp>
    </p:spTree>
    <p:extLst>
      <p:ext uri="{BB962C8B-B14F-4D97-AF65-F5344CB8AC3E}">
        <p14:creationId xmlns:p14="http://schemas.microsoft.com/office/powerpoint/2010/main" val="1838227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r>
              <a:rPr lang="en-US" dirty="0"/>
              <a:t>Many teens think they are inhaling harmless water vapor, but research tells us a different story.</a:t>
            </a:r>
          </a:p>
          <a:p>
            <a:pPr marL="173997" indent="-173997">
              <a:buFont typeface="Arial" panose="020B0604020202020204" pitchFamily="34" charset="0"/>
              <a:buChar char="•"/>
            </a:pPr>
            <a:r>
              <a:rPr lang="en-US" dirty="0"/>
              <a:t>The Monitoring the Future survey from the National Institute on Drug Abuse is an annual survey of over 42,000 8</a:t>
            </a:r>
            <a:r>
              <a:rPr lang="en-US" baseline="30000" dirty="0"/>
              <a:t>th</a:t>
            </a:r>
            <a:r>
              <a:rPr lang="en-US" dirty="0"/>
              <a:t>, 10</a:t>
            </a:r>
            <a:r>
              <a:rPr lang="en-US" baseline="30000" dirty="0"/>
              <a:t>th </a:t>
            </a:r>
            <a:r>
              <a:rPr lang="en-US" dirty="0"/>
              <a:t>and 12</a:t>
            </a:r>
            <a:r>
              <a:rPr lang="en-US" baseline="30000" dirty="0"/>
              <a:t>th </a:t>
            </a:r>
            <a:r>
              <a:rPr lang="en-US" dirty="0"/>
              <a:t>graders. The 2019 survey shows vaping nicotine and especially marijuana have increased significantly. In fact, there has been a more than 50% increase in the number of 10</a:t>
            </a:r>
            <a:r>
              <a:rPr lang="en-US" baseline="30000" dirty="0"/>
              <a:t>th</a:t>
            </a:r>
            <a:r>
              <a:rPr lang="en-US" dirty="0"/>
              <a:t> and 12</a:t>
            </a:r>
            <a:r>
              <a:rPr lang="en-US" baseline="30000" dirty="0"/>
              <a:t>th</a:t>
            </a:r>
            <a:r>
              <a:rPr lang="en-US" dirty="0"/>
              <a:t> graders reporting that they vape marijuana.</a:t>
            </a:r>
            <a:br>
              <a:rPr lang="en-US" dirty="0"/>
            </a:br>
            <a:endParaRPr lang="en-US" dirty="0"/>
          </a:p>
          <a:p>
            <a:r>
              <a:rPr lang="en-US" sz="1100" dirty="0"/>
              <a:t>_____________</a:t>
            </a:r>
          </a:p>
          <a:p>
            <a:pPr defTabSz="921167">
              <a:defRPr/>
            </a:pPr>
            <a:endParaRPr lang="en-US" sz="1100" dirty="0"/>
          </a:p>
          <a:p>
            <a:pPr defTabSz="921167">
              <a:defRPr/>
            </a:pPr>
            <a:r>
              <a:rPr lang="en-US" sz="1200" dirty="0"/>
              <a:t>Source: National Institute on Drug Abuse. (2019). Monitoring the Future 2019 Survey results: Vaping. </a:t>
            </a:r>
            <a:r>
              <a:rPr lang="en-US" sz="1200" dirty="0">
                <a:hlinkClick r:id="rId3"/>
              </a:rPr>
              <a:t>https://www.drugabuse.gov/related-topics/trends-statistics/infographics/monitoring-future-2019-survey-results-vaping</a:t>
            </a:r>
            <a:endParaRPr lang="en-US" sz="1200"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33</a:t>
            </a:fld>
            <a:endParaRPr lang="en-US"/>
          </a:p>
        </p:txBody>
      </p:sp>
      <p:pic>
        <p:nvPicPr>
          <p:cNvPr id="6" name="Content Placeholder 4">
            <a:extLst>
              <a:ext uri="{FF2B5EF4-FFF2-40B4-BE49-F238E27FC236}">
                <a16:creationId xmlns:a16="http://schemas.microsoft.com/office/drawing/2014/main" id="{DA1CFD25-7481-3B4C-8C24-355400F834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333500" y="7614813"/>
            <a:ext cx="4343400" cy="14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63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34</a:t>
            </a:fld>
            <a:endParaRPr lang="en-US" dirty="0"/>
          </a:p>
        </p:txBody>
      </p:sp>
    </p:spTree>
    <p:extLst>
      <p:ext uri="{BB962C8B-B14F-4D97-AF65-F5344CB8AC3E}">
        <p14:creationId xmlns:p14="http://schemas.microsoft.com/office/powerpoint/2010/main" val="1049406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541178" y="4474361"/>
            <a:ext cx="5928044" cy="4182419"/>
          </a:xfrm>
        </p:spPr>
        <p:txBody>
          <a:bodyPr/>
          <a:lstStyle/>
          <a:p>
            <a:r>
              <a:rPr lang="en-US" sz="1300" dirty="0"/>
              <a:t>Cigarette smoke image (left):</a:t>
            </a:r>
          </a:p>
          <a:p>
            <a:pPr marL="287865" indent="-287865">
              <a:buFont typeface="Arial" panose="020B0604020202020204" pitchFamily="34" charset="0"/>
              <a:buChar char="•"/>
            </a:pPr>
            <a:r>
              <a:rPr lang="en-US" sz="1300" dirty="0"/>
              <a:t>At this point, given our current knowledge, e-cigarettes may be less harmful than regular cigarettes because they don’t burn tobacco, which accounts for much of the health risks of smoking. But that doesn’t mean there are no health risks. </a:t>
            </a:r>
          </a:p>
          <a:p>
            <a:r>
              <a:rPr lang="en-US" sz="1300" dirty="0"/>
              <a:t>Vaping smoke image (right):</a:t>
            </a:r>
          </a:p>
          <a:p>
            <a:pPr marL="172719" indent="-172719">
              <a:buFont typeface="Arial" panose="020B0604020202020204" pitchFamily="34" charset="0"/>
              <a:buChar char="•"/>
            </a:pPr>
            <a:r>
              <a:rPr lang="en-US" sz="1300" dirty="0"/>
              <a:t>Many young people think that vaping produces clouds of water droplets, but that isn’t accurate.  It’s more like the aerosol from hairspray.</a:t>
            </a:r>
          </a:p>
          <a:p>
            <a:pPr marL="172719" indent="-172719">
              <a:buFont typeface="Arial" panose="020B0604020202020204" pitchFamily="34" charset="0"/>
              <a:buChar char="•"/>
            </a:pPr>
            <a:r>
              <a:rPr lang="en-US" sz="1300" dirty="0">
                <a:ea typeface="Arial" charset="0"/>
                <a:cs typeface="Arial" charset="0"/>
              </a:rPr>
              <a:t>Although the chemicals that have been found in e-cigarette aerosols might seem unrecognizable, you are familiar with other places some of those same chemicals can be found.</a:t>
            </a:r>
          </a:p>
          <a:p>
            <a:pPr marL="595428" lvl="1" indent="-182149">
              <a:spcBef>
                <a:spcPts val="227"/>
              </a:spcBef>
              <a:spcAft>
                <a:spcPts val="227"/>
              </a:spcAft>
              <a:buFont typeface="Arial" charset="0"/>
              <a:buChar char="•"/>
            </a:pPr>
            <a:r>
              <a:rPr lang="en-US" sz="1300" dirty="0">
                <a:ea typeface="Arial" charset="0"/>
                <a:cs typeface="Arial" charset="0"/>
              </a:rPr>
              <a:t>For example, propylene glycol can be found in antifreeze products or </a:t>
            </a:r>
            <a:r>
              <a:rPr lang="en-US" sz="1300" dirty="0"/>
              <a:t>in substances used to winterize plumbing systems.</a:t>
            </a:r>
          </a:p>
          <a:p>
            <a:pPr marL="595428" lvl="1" indent="-182149">
              <a:spcBef>
                <a:spcPts val="227"/>
              </a:spcBef>
              <a:spcAft>
                <a:spcPts val="227"/>
              </a:spcAft>
              <a:buFont typeface="Arial" charset="0"/>
              <a:buChar char="•"/>
            </a:pPr>
            <a:r>
              <a:rPr lang="en-US" sz="1300" dirty="0">
                <a:ea typeface="Arial" charset="0"/>
                <a:cs typeface="Arial" charset="0"/>
              </a:rPr>
              <a:t>Acetone is commonly found in nail polish remover and as a paint thinner.</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ffectLst>
                  <a:outerShdw blurRad="38100" dist="38100" dir="2700000" algn="tl">
                    <a:srgbClr val="000000">
                      <a:alpha val="43137"/>
                    </a:srgbClr>
                  </a:outerShdw>
                </a:effectLst>
                <a:ea typeface="Arial" charset="0"/>
                <a:cs typeface="Arial" charset="0"/>
              </a:rPr>
              <a:t>Ethylbenzene is often </a:t>
            </a:r>
            <a:r>
              <a:rPr lang="en-US" sz="1300" dirty="0"/>
              <a:t>used to make other chemicals. It</a:t>
            </a:r>
            <a:r>
              <a:rPr lang="uk-UA" sz="1300" dirty="0"/>
              <a:t>’</a:t>
            </a:r>
            <a:r>
              <a:rPr lang="en-US" sz="1300" dirty="0"/>
              <a:t>s also found in pesticides, synthetic rubber, varnishes, paints and inks.</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ffectLst>
                  <a:outerShdw blurRad="38100" dist="38100" dir="2700000" algn="tl">
                    <a:srgbClr val="000000">
                      <a:alpha val="43137"/>
                    </a:srgbClr>
                  </a:outerShdw>
                </a:effectLst>
                <a:ea typeface="Arial" charset="0"/>
                <a:cs typeface="Arial" charset="0"/>
              </a:rPr>
              <a:t>Formaldehyde-</a:t>
            </a:r>
            <a:r>
              <a:rPr lang="en-US" sz="1300" dirty="0"/>
              <a:t>based solutions are also used in embalming to disinfect and temporarily preserve human and animal remains.</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a typeface="Arial" charset="0"/>
                <a:cs typeface="Arial" charset="0"/>
              </a:rPr>
              <a:t>Rubidium is a chemical that can be used to give </a:t>
            </a:r>
            <a:r>
              <a:rPr lang="en-US" sz="1300" dirty="0">
                <a:effectLst>
                  <a:outerShdw blurRad="38100" dist="38100" dir="2700000" algn="tl">
                    <a:srgbClr val="000000">
                      <a:alpha val="43137"/>
                    </a:srgbClr>
                  </a:outerShdw>
                </a:effectLst>
                <a:ea typeface="Arial" charset="0"/>
                <a:cs typeface="Arial" charset="0"/>
              </a:rPr>
              <a:t>fireworks their bright colors.</a:t>
            </a:r>
          </a:p>
          <a:p>
            <a:pPr marL="172719" indent="-172719">
              <a:buFont typeface="Arial" panose="020B0604020202020204" pitchFamily="34" charset="0"/>
              <a:buChar char="•"/>
            </a:pPr>
            <a:r>
              <a:rPr lang="en-US" sz="1300" dirty="0"/>
              <a:t>A study, published</a:t>
            </a:r>
            <a:r>
              <a:rPr lang="en-US" sz="1300" baseline="0" dirty="0"/>
              <a:t> in the journal</a:t>
            </a:r>
            <a:r>
              <a:rPr lang="en-US" sz="1300" dirty="0"/>
              <a:t> </a:t>
            </a:r>
            <a:r>
              <a:rPr lang="en-US" sz="1300" i="1" dirty="0"/>
              <a:t>Nicotine &amp; Tobacco Research</a:t>
            </a:r>
            <a:r>
              <a:rPr lang="en-US" sz="1300" dirty="0"/>
              <a:t>, shows when chemical flavorings for vanilla, cherry, citrus and cinnamon mingle with solvents such as polypropylene glycol and glycerol, they create new compounds called acetals, which are linked to irritation and inflammation of delicate lung tissue.  So even if a bottle or pod of e-juice is labeled with its ingredients, a person vaping won’t know exactly what they are inhaling.</a:t>
            </a:r>
          </a:p>
          <a:p>
            <a:r>
              <a:rPr lang="en-US" dirty="0"/>
              <a:t>_____________</a:t>
            </a:r>
          </a:p>
          <a:p>
            <a:endParaRPr lang="en-US" dirty="0"/>
          </a:p>
          <a:p>
            <a:r>
              <a:rPr lang="en-US" sz="1200" dirty="0"/>
              <a:t>Source: Hanno et al. (2018).</a:t>
            </a:r>
            <a:r>
              <a:rPr lang="en-US" sz="1200" baseline="0" dirty="0"/>
              <a:t> </a:t>
            </a:r>
            <a:r>
              <a:rPr lang="en-US" sz="1200" b="0" i="0" kern="1200" dirty="0">
                <a:solidFill>
                  <a:schemeClr val="tx1"/>
                </a:solidFill>
                <a:effectLst/>
                <a:ea typeface="+mn-ea"/>
                <a:cs typeface="+mn-cs"/>
              </a:rPr>
              <a:t>Formation of flavorant–propylene glycol adducts with novel toxicological properties in chemically unstable e-cigarette liquids. </a:t>
            </a:r>
            <a:r>
              <a:rPr lang="en-US" sz="1200" dirty="0">
                <a:hlinkClick r:id="rId3"/>
              </a:rPr>
              <a:t>https://academic.oup.com/ntr/article-abstract/21/9/1248/5134068?redirectedFrom=fulltext</a:t>
            </a:r>
            <a:endParaRPr lang="en-US" sz="1200" b="0" dirty="0"/>
          </a:p>
          <a:p>
            <a:endParaRPr lang="en-US"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35</a:t>
            </a:fld>
            <a:endParaRPr lang="en-US" dirty="0"/>
          </a:p>
        </p:txBody>
      </p:sp>
    </p:spTree>
    <p:extLst>
      <p:ext uri="{BB962C8B-B14F-4D97-AF65-F5344CB8AC3E}">
        <p14:creationId xmlns:p14="http://schemas.microsoft.com/office/powerpoint/2010/main" val="4007456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337558" y="4503113"/>
            <a:ext cx="6238994" cy="4680726"/>
          </a:xfrm>
        </p:spPr>
        <p:txBody>
          <a:bodyPr/>
          <a:lstStyle/>
          <a:p>
            <a:r>
              <a:rPr lang="en-US" sz="1400" dirty="0"/>
              <a:t>But even if vaping is not quite as harmful as cigarettes, there is still reason for concern. Let’s review why this increasing trend in youth vaping is so troublesome:</a:t>
            </a:r>
          </a:p>
          <a:p>
            <a:pPr marL="176001" indent="-176001" defTabSz="826559">
              <a:buFont typeface="Arial" panose="020B0604020202020204" pitchFamily="34" charset="0"/>
              <a:buChar char="•"/>
              <a:defRPr/>
            </a:pPr>
            <a:r>
              <a:rPr lang="en-US" dirty="0"/>
              <a:t>Despite what many people think, nicotine itself is harmful.</a:t>
            </a:r>
          </a:p>
          <a:p>
            <a:pPr marL="176001" indent="-176001">
              <a:buFont typeface="Arial" panose="020B0604020202020204" pitchFamily="34" charset="0"/>
              <a:buChar char="•"/>
            </a:pPr>
            <a:r>
              <a:rPr lang="en-US" dirty="0"/>
              <a:t>The chemicals used in e-liquids are highly concentrated and many are dangerous when inhaled.</a:t>
            </a:r>
          </a:p>
          <a:p>
            <a:pPr marL="176001" indent="-176001">
              <a:buFont typeface="Arial" panose="020B0604020202020204" pitchFamily="34" charset="0"/>
              <a:buChar char="•"/>
            </a:pPr>
            <a:r>
              <a:rPr lang="en-US" dirty="0"/>
              <a:t>Vaping makes the transition to cigarette smoking easier and quadruples the likelihood that a teen will take up cigarette smoking.</a:t>
            </a:r>
          </a:p>
          <a:p>
            <a:pPr marL="176001" indent="-176001" defTabSz="469335">
              <a:buFont typeface="Arial" panose="020B0604020202020204" pitchFamily="34" charset="0"/>
              <a:buChar char="•"/>
              <a:defRPr/>
            </a:pPr>
            <a:r>
              <a:rPr lang="en-US" dirty="0"/>
              <a:t>Many teens and adults who vape are dual users, meaning they’re both vaping and smoking cigarettes, significantly doubling the risks.</a:t>
            </a:r>
          </a:p>
          <a:p>
            <a:pPr marL="176001" indent="-176001">
              <a:buFont typeface="Arial" panose="020B0604020202020204" pitchFamily="34" charset="0"/>
              <a:buChar char="•"/>
            </a:pPr>
            <a:r>
              <a:rPr lang="en-US" dirty="0"/>
              <a:t>Vaping is associated not only with cigarette smoking and other substance use, but with an increased risk of addiction – both nicotine addiction and addiction to other drugs.</a:t>
            </a:r>
          </a:p>
          <a:p>
            <a:pPr marL="176001" indent="-176001">
              <a:buFont typeface="Arial" panose="020B0604020202020204" pitchFamily="34" charset="0"/>
              <a:buChar char="•"/>
            </a:pPr>
            <a:r>
              <a:rPr lang="en-US" dirty="0"/>
              <a:t>It’s also associated with a host of mental health problems.</a:t>
            </a:r>
            <a:endParaRPr lang="en-US" sz="1600" dirty="0"/>
          </a:p>
          <a:p>
            <a:endParaRPr lang="en-US" dirty="0"/>
          </a:p>
          <a:p>
            <a:r>
              <a:rPr lang="en-US" sz="1400" dirty="0"/>
              <a:t>Now for some more detail on each of these….</a:t>
            </a:r>
          </a:p>
        </p:txBody>
      </p:sp>
      <p:sp>
        <p:nvSpPr>
          <p:cNvPr id="4" name="Slide Number Placeholder 3"/>
          <p:cNvSpPr>
            <a:spLocks noGrp="1"/>
          </p:cNvSpPr>
          <p:nvPr>
            <p:ph type="sldNum" sz="quarter" idx="10"/>
          </p:nvPr>
        </p:nvSpPr>
        <p:spPr/>
        <p:txBody>
          <a:bodyPr/>
          <a:lstStyle/>
          <a:p>
            <a:fld id="{34145F08-EA92-2C4E-88C3-22BB73DE78A1}" type="slidenum">
              <a:rPr lang="en-US" smtClean="0"/>
              <a:pPr/>
              <a:t>36</a:t>
            </a:fld>
            <a:endParaRPr lang="en-US" dirty="0"/>
          </a:p>
        </p:txBody>
      </p:sp>
    </p:spTree>
    <p:extLst>
      <p:ext uri="{BB962C8B-B14F-4D97-AF65-F5344CB8AC3E}">
        <p14:creationId xmlns:p14="http://schemas.microsoft.com/office/powerpoint/2010/main" val="565854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247650"/>
            <a:ext cx="5611813" cy="3157538"/>
          </a:xfrm>
        </p:spPr>
      </p:sp>
      <p:sp>
        <p:nvSpPr>
          <p:cNvPr id="3" name="Notes Placeholder 2"/>
          <p:cNvSpPr>
            <a:spLocks noGrp="1"/>
          </p:cNvSpPr>
          <p:nvPr>
            <p:ph type="body" idx="1"/>
          </p:nvPr>
        </p:nvSpPr>
        <p:spPr>
          <a:xfrm>
            <a:off x="128039" y="3639781"/>
            <a:ext cx="6751150" cy="5590266"/>
          </a:xfrm>
        </p:spPr>
        <p:txBody>
          <a:bodyPr/>
          <a:lstStyle/>
          <a:p>
            <a:pPr marL="287865" indent="-287865">
              <a:buFont typeface="Arial" panose="020B0604020202020204" pitchFamily="34" charset="0"/>
              <a:buChar char="•"/>
            </a:pPr>
            <a:r>
              <a:rPr lang="en-US" sz="1400" dirty="0"/>
              <a:t>Many people wonder whether nicotine is all that harmful. Isn’t it preferable to have people become addicted to nicotine, as long as they’re not inhaling and exhaling deadly tobacco smoke? </a:t>
            </a:r>
          </a:p>
          <a:p>
            <a:pPr marL="701143" lvl="1" indent="-287865">
              <a:buFont typeface="Arial" panose="020B0604020202020204" pitchFamily="34" charset="0"/>
              <a:buChar char="•"/>
            </a:pPr>
            <a:r>
              <a:rPr lang="en-US" sz="1400" dirty="0"/>
              <a:t>Nicotine </a:t>
            </a:r>
            <a:r>
              <a:rPr lang="en-US" sz="1400" dirty="0">
                <a:cs typeface="Arial" charset="0"/>
              </a:rPr>
              <a:t>is highly addictive and </a:t>
            </a:r>
            <a:r>
              <a:rPr lang="en-US" sz="1400" dirty="0"/>
              <a:t>especially risky for the developing teen brain, no matter what form it comes in.</a:t>
            </a:r>
          </a:p>
          <a:p>
            <a:pPr marL="701143" lvl="1" indent="-287865">
              <a:buFont typeface="Arial" panose="020B0604020202020204" pitchFamily="34" charset="0"/>
              <a:buChar char="•"/>
            </a:pPr>
            <a:r>
              <a:rPr lang="en-US" sz="1400" dirty="0"/>
              <a:t>Younger users are more likely to become addicted, have more difficulty quitting and are at higher risk for addiction to other substances in the future. </a:t>
            </a:r>
          </a:p>
          <a:p>
            <a:pPr marL="701143" lvl="1" indent="-287865">
              <a:buFont typeface="Arial" panose="020B0604020202020204" pitchFamily="34" charset="0"/>
              <a:buChar char="•"/>
            </a:pPr>
            <a:r>
              <a:rPr lang="en-US" sz="1400" dirty="0"/>
              <a:t>Using nicotine in adolescence can harm the parts of the brain that control attention, learning, mood and impulse control.</a:t>
            </a:r>
            <a:endParaRPr lang="en-US" sz="1400" baseline="30000" dirty="0"/>
          </a:p>
          <a:p>
            <a:pPr marL="701143" lvl="1" indent="-287865">
              <a:buFont typeface="Arial" panose="020B0604020202020204" pitchFamily="34" charset="0"/>
              <a:buChar char="•"/>
            </a:pPr>
            <a:r>
              <a:rPr lang="en-US" sz="1400" dirty="0"/>
              <a:t>Nicotine is a potent stimulant and increases adrenaline, raises blood pressure, speeds up the heart rate and causes the arteries to narrow.</a:t>
            </a:r>
            <a:endParaRPr lang="en-US" sz="1400" dirty="0">
              <a:cs typeface="Arial" charset="0"/>
            </a:endParaRPr>
          </a:p>
          <a:p>
            <a:pPr marL="701143" lvl="1" indent="-287865">
              <a:buFont typeface="Arial" panose="020B0604020202020204" pitchFamily="34" charset="0"/>
              <a:buChar char="•"/>
            </a:pPr>
            <a:r>
              <a:rPr lang="en-US" sz="1400" dirty="0">
                <a:ea typeface="Arial" charset="0"/>
                <a:cs typeface="Arial" charset="0"/>
              </a:rPr>
              <a:t>N</a:t>
            </a:r>
            <a:r>
              <a:rPr lang="en" sz="1400" dirty="0">
                <a:ea typeface="Arial" charset="0"/>
                <a:cs typeface="Arial" charset="0"/>
              </a:rPr>
              <a:t>icotine also causes respiratory damage</a:t>
            </a:r>
            <a:r>
              <a:rPr lang="en-US" sz="1400" dirty="0">
                <a:ea typeface="Arial" charset="0"/>
                <a:cs typeface="Arial" charset="0"/>
              </a:rPr>
              <a:t> and can have a negative effect on reproductive organs. </a:t>
            </a:r>
          </a:p>
          <a:p>
            <a:pPr marL="285750" lvl="0" indent="-285750">
              <a:buFont typeface="Arial" panose="020B0604020202020204" pitchFamily="34" charset="0"/>
              <a:buChar char="•"/>
            </a:pPr>
            <a:r>
              <a:rPr lang="en-US" sz="1400" dirty="0">
                <a:ea typeface="Arial" charset="0"/>
                <a:cs typeface="Arial" charset="0"/>
              </a:rPr>
              <a:t>A recent study found that pregnant women who vape have much higher risk than those who don’t of having </a:t>
            </a:r>
            <a:r>
              <a:rPr lang="en-US" sz="1100" dirty="0"/>
              <a:t>smallness-for-gestational-age (SGA) babies. </a:t>
            </a:r>
            <a:r>
              <a:rPr lang="en-US" sz="1400" dirty="0">
                <a:ea typeface="Arial" charset="0"/>
                <a:cs typeface="Arial" charset="0"/>
              </a:rPr>
              <a:t>And another recent study links it to a higher risk of developing type 2 diabetes. </a:t>
            </a:r>
            <a:br>
              <a:rPr lang="en-US" sz="1400" dirty="0">
                <a:ea typeface="Arial" charset="0"/>
                <a:cs typeface="Arial" charset="0"/>
              </a:rPr>
            </a:br>
            <a:endParaRPr lang="en-US" sz="1400" dirty="0">
              <a:ea typeface="Arial" charset="0"/>
              <a:cs typeface="Arial" charset="0"/>
            </a:endParaRPr>
          </a:p>
          <a:p>
            <a:r>
              <a:rPr lang="en-US" sz="1100" dirty="0"/>
              <a:t>_____________</a:t>
            </a:r>
          </a:p>
          <a:p>
            <a:endParaRPr lang="en-US" sz="1100" b="1" dirty="0"/>
          </a:p>
          <a:p>
            <a:r>
              <a:rPr lang="en-US" sz="1200" b="0"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Cardenas et al. (2019). </a:t>
            </a:r>
            <a:r>
              <a:rPr lang="en-US" sz="1200" b="0" i="0" kern="1200" dirty="0">
                <a:solidFill>
                  <a:schemeClr val="tx1"/>
                </a:solidFill>
                <a:effectLst/>
                <a:latin typeface="+mn-lt"/>
                <a:ea typeface="+mn-ea"/>
                <a:cs typeface="+mn-cs"/>
              </a:rPr>
              <a:t>Use of Electronic Nicotine Delivery Systems (ENDS) by pregnant women I: Risk of small-for-gestational-age birth.</a:t>
            </a:r>
            <a:r>
              <a:rPr lang="en-US" sz="1200" b="0" i="0" kern="1200" baseline="0" dirty="0">
                <a:solidFill>
                  <a:schemeClr val="tx1"/>
                </a:solidFill>
                <a:effectLst/>
                <a:latin typeface="+mn-lt"/>
                <a:ea typeface="+mn-ea"/>
                <a:cs typeface="+mn-cs"/>
              </a:rPr>
              <a:t> </a:t>
            </a:r>
            <a:r>
              <a:rPr lang="en-US" sz="1200" dirty="0">
                <a:hlinkClick r:id="rId3"/>
              </a:rPr>
              <a:t>http://www.tobaccoinduceddiseases.org/Use-of-Electronic-Nicotine-Delivery-Systems-ENDS-by-npregnant-women-I-Risk-of-small,106089,0,2.html</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Duncan et al. (2019).</a:t>
            </a:r>
            <a:r>
              <a:rPr lang="en-US" sz="1200" b="0" baseline="0" dirty="0"/>
              <a:t> </a:t>
            </a:r>
            <a:r>
              <a:rPr lang="en-US" sz="1200" b="0" i="0" kern="1200" dirty="0">
                <a:solidFill>
                  <a:schemeClr val="tx1"/>
                </a:solidFill>
                <a:effectLst/>
                <a:latin typeface="+mn-lt"/>
                <a:ea typeface="+mn-ea"/>
                <a:cs typeface="+mn-cs"/>
              </a:rPr>
              <a:t>Habenular TCF7L2 links nicotine addiction to diabetes.</a:t>
            </a:r>
            <a:r>
              <a:rPr lang="en-US" sz="1200" b="0" i="0" kern="1200" baseline="0" dirty="0">
                <a:solidFill>
                  <a:schemeClr val="tx1"/>
                </a:solidFill>
                <a:effectLst/>
                <a:latin typeface="+mn-lt"/>
                <a:ea typeface="+mn-ea"/>
                <a:cs typeface="+mn-cs"/>
              </a:rPr>
              <a:t> </a:t>
            </a:r>
            <a:r>
              <a:rPr lang="en-US" sz="1200" dirty="0">
                <a:hlinkClick r:id="rId4"/>
              </a:rPr>
              <a:t>https://www.ncbi.nlm.nih.gov/pubmed/?term=Habenular+TCF7L2+links+nicotine+addiction+to+diabetes</a:t>
            </a:r>
            <a:endParaRPr lang="en-US" sz="1200" b="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37</a:t>
            </a:fld>
            <a:endParaRPr lang="en-US" dirty="0"/>
          </a:p>
        </p:txBody>
      </p:sp>
    </p:spTree>
    <p:extLst>
      <p:ext uri="{BB962C8B-B14F-4D97-AF65-F5344CB8AC3E}">
        <p14:creationId xmlns:p14="http://schemas.microsoft.com/office/powerpoint/2010/main" val="1423912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 adolescent brain reacts differently to nicotine than does the adult brain. Long-term nicotine vaping can reduce attention span and affect other abilities needed for learning and school.</a:t>
            </a:r>
          </a:p>
          <a:p>
            <a:pPr marL="172719" indent="-172719">
              <a:buFont typeface="Arial" panose="020B0604020202020204" pitchFamily="34" charset="0"/>
              <a:buChar char="•"/>
            </a:pPr>
            <a:r>
              <a:rPr lang="en-US" dirty="0"/>
              <a:t>Teens experience enhanced locomotor activity (e.g., walking, running, jumping).  They are more likely to find the vaping experience to be rewarding, with fewer withdrawal symptoms than adults.</a:t>
            </a:r>
          </a:p>
          <a:p>
            <a:pPr marL="172719" indent="-172719">
              <a:buFont typeface="Arial" panose="020B0604020202020204" pitchFamily="34" charset="0"/>
              <a:buChar char="•"/>
            </a:pPr>
            <a:r>
              <a:rPr lang="en-US" dirty="0"/>
              <a:t>They tend to tolerate high doses well, which can lead to even more use later in life. And, as noted on the previous slide, it raises the risk of using and becoming addicted to other substances.</a:t>
            </a:r>
            <a:br>
              <a:rPr lang="en-US" dirty="0"/>
            </a:br>
            <a:endParaRPr lang="en-US" dirty="0"/>
          </a:p>
          <a:p>
            <a:r>
              <a:rPr lang="en-US" dirty="0"/>
              <a:t>_____________</a:t>
            </a:r>
          </a:p>
          <a:p>
            <a:endParaRPr lang="en-US" dirty="0"/>
          </a:p>
          <a:p>
            <a:r>
              <a:rPr lang="en-US" sz="1200" dirty="0"/>
              <a:t>Source: Child Mind Institute</a:t>
            </a:r>
          </a:p>
        </p:txBody>
      </p:sp>
      <p:sp>
        <p:nvSpPr>
          <p:cNvPr id="4" name="Slide Number Placeholder 3"/>
          <p:cNvSpPr>
            <a:spLocks noGrp="1"/>
          </p:cNvSpPr>
          <p:nvPr>
            <p:ph type="sldNum" sz="quarter" idx="5"/>
          </p:nvPr>
        </p:nvSpPr>
        <p:spPr/>
        <p:txBody>
          <a:bodyPr/>
          <a:lstStyle/>
          <a:p>
            <a:fld id="{5D50762C-8874-3E4E-A658-52CC4F156303}" type="slidenum">
              <a:rPr lang="en-US" smtClean="0"/>
              <a:t>38</a:t>
            </a:fld>
            <a:endParaRPr lang="en-US" dirty="0"/>
          </a:p>
        </p:txBody>
      </p:sp>
    </p:spTree>
    <p:extLst>
      <p:ext uri="{BB962C8B-B14F-4D97-AF65-F5344CB8AC3E}">
        <p14:creationId xmlns:p14="http://schemas.microsoft.com/office/powerpoint/2010/main" val="1714188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Teens and young adults who use electronic cigarettes are almost 4 times as likely as their non-vaping counterparts to begin smoking traditional cigarettes, according to a review published in </a:t>
            </a:r>
            <a:r>
              <a:rPr lang="en-US" i="1" dirty="0"/>
              <a:t>JAMA Pediatrics</a:t>
            </a:r>
            <a:r>
              <a:rPr lang="en-US" dirty="0"/>
              <a:t>. The review examined nine studies that included more than 17,000 teens and young adults aged 14 to 30 looking at the progression to cigarette smoking.</a:t>
            </a:r>
          </a:p>
          <a:p>
            <a:pPr marL="172719" indent="-172719">
              <a:buFont typeface="Arial" panose="020B0604020202020204" pitchFamily="34" charset="0"/>
              <a:buChar char="•"/>
            </a:pPr>
            <a:r>
              <a:rPr lang="en-US" dirty="0"/>
              <a:t>Among 12- to 15-year-olds, the risks are even greater.</a:t>
            </a:r>
          </a:p>
          <a:p>
            <a:endParaRPr lang="en-US" sz="1100" dirty="0"/>
          </a:p>
          <a:p>
            <a:r>
              <a:rPr lang="en-US" sz="1100" dirty="0"/>
              <a:t>_____________</a:t>
            </a:r>
          </a:p>
          <a:p>
            <a:pPr lvl="0"/>
            <a:endParaRPr lang="en-US" sz="1100" dirty="0"/>
          </a:p>
          <a:p>
            <a:pPr lvl="0"/>
            <a:r>
              <a:rPr lang="en-US" sz="1200" dirty="0"/>
              <a:t>Sources:</a:t>
            </a:r>
          </a:p>
          <a:p>
            <a:pPr marL="171450" indent="-171450">
              <a:buFont typeface="Arial" panose="020B0604020202020204" pitchFamily="34" charset="0"/>
              <a:buChar char="•"/>
            </a:pPr>
            <a:r>
              <a:rPr lang="en-US" sz="1200" b="0" dirty="0"/>
              <a:t>Soneji</a:t>
            </a:r>
            <a:r>
              <a:rPr lang="en-US" sz="1200" b="0" baseline="0" dirty="0"/>
              <a:t> et al. (2017). </a:t>
            </a:r>
            <a:r>
              <a:rPr lang="en-US" sz="1200" b="0" dirty="0"/>
              <a:t>Association between initial use of e-cigarettes and subsequent cigarette smoking among adolescents and young adults. A systematic review and meta-analysis. </a:t>
            </a:r>
            <a:r>
              <a:rPr lang="en-US" sz="1200" dirty="0">
                <a:hlinkClick r:id="rId3"/>
              </a:rPr>
              <a:t>https://www.ncbi.nlm.nih.gov/pubmed/28654986</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Soneji</a:t>
            </a:r>
            <a:r>
              <a:rPr lang="en-US" sz="1200" baseline="0" dirty="0"/>
              <a:t> et al. (2018). </a:t>
            </a:r>
            <a:r>
              <a:rPr lang="en-US" sz="1200" dirty="0"/>
              <a:t>Quantifying population-level health benefits and harms of e-cigarette use in the United States. </a:t>
            </a:r>
            <a:r>
              <a:rPr lang="en-US" sz="1200" dirty="0">
                <a:hlinkClick r:id="rId4"/>
              </a:rPr>
              <a:t>https://www.ncbi.nlm.nih.gov/pubmed/29538396</a:t>
            </a:r>
            <a:r>
              <a:rPr lang="en-US" sz="1200" dirty="0"/>
              <a:t> </a:t>
            </a:r>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pPr fontAlgn="base"/>
            <a:endParaRPr lang="en-US" sz="1000" dirty="0"/>
          </a:p>
          <a:p>
            <a:br>
              <a:rPr lang="en-US" sz="1000" dirty="0"/>
            </a:br>
            <a:endParaRPr lang="en-US" sz="1000"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39</a:t>
            </a:fld>
            <a:endParaRPr lang="en-US" dirty="0"/>
          </a:p>
        </p:txBody>
      </p:sp>
    </p:spTree>
    <p:extLst>
      <p:ext uri="{BB962C8B-B14F-4D97-AF65-F5344CB8AC3E}">
        <p14:creationId xmlns:p14="http://schemas.microsoft.com/office/powerpoint/2010/main" val="170994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921167">
              <a:buFont typeface="Arial" panose="020B0604020202020204" pitchFamily="34" charset="0"/>
              <a:buChar char="•"/>
              <a:defRPr/>
            </a:pPr>
            <a:r>
              <a:rPr lang="en-US" dirty="0"/>
              <a:t>Vaping is inhaling an aerosol using an e-cigarette or similar device. In most devices, puffing activates the heating component, which vaporizes the liquid or oil in the cartridge. The person then inhales and exhales the resulting aerosol.</a:t>
            </a:r>
          </a:p>
          <a:p>
            <a:pPr marL="172719" indent="-172719" defTabSz="921167">
              <a:buFont typeface="Arial" panose="020B0604020202020204" pitchFamily="34" charset="0"/>
              <a:buChar char="•"/>
              <a:defRPr/>
            </a:pPr>
            <a:r>
              <a:rPr lang="en-US" dirty="0"/>
              <a:t>What’s good about e-cigarettes is that they do not produce tobacco smoke, which is the most dangerous component of smoked cigarettes.</a:t>
            </a:r>
          </a:p>
          <a:p>
            <a:pPr marL="172719" indent="-172719" defTabSz="921167">
              <a:buFont typeface="Arial" panose="020B0604020202020204" pitchFamily="34" charset="0"/>
              <a:buChar char="•"/>
              <a:defRPr/>
            </a:pPr>
            <a:r>
              <a:rPr lang="en-US" dirty="0"/>
              <a:t>But the term vaping is misleading because these devices don’t produce pure water vapor. The aerosol actually consists of many chemicals and fine particles, many of which are toxic and dangerous, and seep deep into the lungs and bloodstream when vaping.</a:t>
            </a:r>
          </a:p>
          <a:p>
            <a:pPr defTabSz="921167">
              <a:defRPr/>
            </a:pPr>
            <a:endParaRPr lang="en-US" dirty="0">
              <a:solidFill>
                <a:srgbClr val="565656"/>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00237874-9146-4330-BCE1-A8C0DFA9340F}" type="slidenum">
              <a:rPr lang="en-US" smtClean="0"/>
              <a:pPr/>
              <a:t>4</a:t>
            </a:fld>
            <a:endParaRPr lang="en-US" dirty="0"/>
          </a:p>
        </p:txBody>
      </p:sp>
    </p:spTree>
    <p:extLst>
      <p:ext uri="{BB962C8B-B14F-4D97-AF65-F5344CB8AC3E}">
        <p14:creationId xmlns:p14="http://schemas.microsoft.com/office/powerpoint/2010/main" val="3333082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701366" y="4416115"/>
            <a:ext cx="5607678" cy="4727885"/>
          </a:xfrm>
        </p:spPr>
        <p:txBody>
          <a:bodyPr/>
          <a:lstStyle/>
          <a:p>
            <a:r>
              <a:rPr lang="en-US" dirty="0"/>
              <a:t>We’re finding that more and more people who vape are using multiple nicotine products, not just one.</a:t>
            </a:r>
          </a:p>
          <a:p>
            <a:pPr marL="176001" indent="-176001" defTabSz="842263">
              <a:buFont typeface="Arial" panose="020B0604020202020204" pitchFamily="34" charset="0"/>
              <a:buChar char="•"/>
              <a:defRPr/>
            </a:pPr>
            <a:r>
              <a:rPr lang="en-US" dirty="0"/>
              <a:t>1 in 3 students who use nicotine products reported using two or more — primarily e-cigarettes and traditional cigarettes.</a:t>
            </a:r>
          </a:p>
          <a:p>
            <a:pPr marL="176001" indent="-176001" defTabSz="842263">
              <a:buFont typeface="Arial" panose="020B0604020202020204" pitchFamily="34" charset="0"/>
              <a:buChar char="•"/>
              <a:defRPr/>
            </a:pPr>
            <a:r>
              <a:rPr lang="en-US" dirty="0"/>
              <a:t>Many who use e-cigarettes to quit smoking become dual users, continuing</a:t>
            </a:r>
            <a:r>
              <a:rPr lang="en-US" baseline="0" dirty="0"/>
              <a:t> to smoke cigarettes as they use e-cigarettes.</a:t>
            </a:r>
            <a:endParaRPr lang="en-US" dirty="0"/>
          </a:p>
          <a:p>
            <a:pPr marL="176001" indent="-176001" defTabSz="842263">
              <a:buFont typeface="Arial" panose="020B0604020202020204" pitchFamily="34" charset="0"/>
              <a:buChar char="•"/>
              <a:defRPr/>
            </a:pPr>
            <a:r>
              <a:rPr lang="en-US" dirty="0"/>
              <a:t>Using more than one nicotine product increases</a:t>
            </a:r>
            <a:r>
              <a:rPr lang="en-US" baseline="0" dirty="0"/>
              <a:t> the</a:t>
            </a:r>
            <a:r>
              <a:rPr lang="en-US" dirty="0"/>
              <a:t> risk of nicotine dependence and other tobacco-related health consequences. </a:t>
            </a:r>
          </a:p>
          <a:p>
            <a:r>
              <a:rPr lang="en-US" dirty="0"/>
              <a:t>_____________</a:t>
            </a:r>
          </a:p>
          <a:p>
            <a:pPr marL="0" indent="0" defTabSz="842263">
              <a:buFont typeface="Arial" panose="020B0604020202020204" pitchFamily="34" charset="0"/>
              <a:buNone/>
              <a:defRPr/>
            </a:pPr>
            <a:br>
              <a:rPr lang="en-US" sz="1400" dirty="0"/>
            </a:br>
            <a:r>
              <a:rPr lang="en-US" sz="1200" dirty="0"/>
              <a:t>Sources: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Ali et al. (2016). Risk profiles of youth single, dual, and poly tobacco users. </a:t>
            </a:r>
            <a:r>
              <a:rPr lang="en-US" sz="1200" b="0" i="0" u="none" strike="noStrike" kern="1200" dirty="0">
                <a:solidFill>
                  <a:schemeClr val="tx1"/>
                </a:solidFill>
                <a:effectLst/>
                <a:latin typeface="+mn-lt"/>
                <a:ea typeface="+mn-ea"/>
                <a:cs typeface="+mn-cs"/>
                <a:hlinkClick r:id="rId3"/>
              </a:rPr>
              <a:t>https://www.ncbi.nlm.nih.gov/pubmed/26896162</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Coleman et al. (2019). Transitions in Electronic Cigarette Use among Adults in the Population Assessment of Tobacco and Health (PATH) Study, Waves 1 and 2 (2013–2015). </a:t>
            </a:r>
            <a:r>
              <a:rPr lang="en-US" sz="1200" b="0" i="0" u="none" strike="noStrike" kern="1200" dirty="0">
                <a:solidFill>
                  <a:schemeClr val="tx1"/>
                </a:solidFill>
                <a:effectLst/>
                <a:latin typeface="+mn-lt"/>
                <a:ea typeface="+mn-ea"/>
                <a:cs typeface="+mn-cs"/>
                <a:hlinkClick r:id="rId4"/>
              </a:rPr>
              <a:t>https://www.ncbi.nlm.nih.gov/pmc/articles/PMC6202279/?report=classic</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Owusu et al. (2019). Patterns and trends of dual use of e-cigarettes and cigarettes among U.S. adults, 2015–2018.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5"/>
              </a:rPr>
              <a:t>https://www.ncbi.nlm.nih.gov/pmc/articles/PMC6861646/?report=classic#b0035</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Wang et al. (2019). Tobacco product use and associated factors among middle and high school students — United States, 2019.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6"/>
              </a:rPr>
              <a:t>https://www.cdc.gov/mmwr/volumes/68/ss/pdfs/ss6812a1-H.pdf</a:t>
            </a:r>
            <a:endParaRPr lang="en-US" sz="1200" b="0" i="0" u="none" strike="noStrike"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40</a:t>
            </a:fld>
            <a:endParaRPr lang="en-US" dirty="0"/>
          </a:p>
        </p:txBody>
      </p:sp>
    </p:spTree>
    <p:extLst>
      <p:ext uri="{BB962C8B-B14F-4D97-AF65-F5344CB8AC3E}">
        <p14:creationId xmlns:p14="http://schemas.microsoft.com/office/powerpoint/2010/main" val="3776461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fontAlgn="base">
              <a:buFont typeface="Arial" panose="020B0604020202020204" pitchFamily="34" charset="0"/>
              <a:buChar char="•"/>
            </a:pPr>
            <a:r>
              <a:rPr lang="en-US" sz="1400" dirty="0"/>
              <a:t>Nicotine addiction can happen swiftly and is extremely hard to extinguish. </a:t>
            </a:r>
          </a:p>
          <a:p>
            <a:pPr marL="287865" indent="-287865" defTabSz="826559">
              <a:buFont typeface="Arial" panose="020B0604020202020204" pitchFamily="34" charset="0"/>
              <a:buChar char="•"/>
              <a:defRPr/>
            </a:pPr>
            <a:r>
              <a:rPr lang="en-US" sz="1400" dirty="0"/>
              <a:t>Think about how hard it is for an adult smoker to quit: nearly 70% of adult smokers say they want to quit and slightly more than 7% succeed.</a:t>
            </a:r>
          </a:p>
          <a:p>
            <a:pPr marL="287865" indent="-287865">
              <a:buFont typeface="Arial" panose="020B0604020202020204" pitchFamily="34" charset="0"/>
              <a:buChar char="•"/>
            </a:pPr>
            <a:r>
              <a:rPr lang="en-US" sz="1400" dirty="0"/>
              <a:t>Vaping is more addictive than smoking because of the higher doses of nicotine and because the concentrated liquid form is more quickly metabolized than the smoked form. </a:t>
            </a:r>
          </a:p>
          <a:p>
            <a:pPr marL="287865" indent="-287865">
              <a:buFont typeface="Arial" panose="020B0604020202020204" pitchFamily="34" charset="0"/>
              <a:buChar char="•"/>
            </a:pPr>
            <a:r>
              <a:rPr lang="en-US" sz="1400" dirty="0"/>
              <a:t>Nicotine, like all drugs, changes the structure and function of the brain.</a:t>
            </a:r>
          </a:p>
          <a:p>
            <a:pPr marL="287865" indent="-287865" defTabSz="826559">
              <a:buFont typeface="Arial" panose="020B0604020202020204" pitchFamily="34" charset="0"/>
              <a:buChar char="•"/>
              <a:defRPr/>
            </a:pPr>
            <a:r>
              <a:rPr lang="en-US" sz="1400" dirty="0"/>
              <a:t>Receptors in the brain grab onto the nicotine molecule – acetylcholine, a neurotransmitter that helps with attention and learning – because it’s similar to something we make naturally. </a:t>
            </a:r>
          </a:p>
          <a:p>
            <a:pPr marL="287865" indent="-287865" defTabSz="826559">
              <a:buFont typeface="Arial" panose="020B0604020202020204" pitchFamily="34" charset="0"/>
              <a:buChar char="•"/>
              <a:defRPr/>
            </a:pPr>
            <a:r>
              <a:rPr lang="en-US" sz="1400" dirty="0"/>
              <a:t>If there is a family history of addiction, or if other family members are using substances like alcohol, tobacco or drugs at home, a teenager’s vulnerability increases. </a:t>
            </a:r>
          </a:p>
          <a:p>
            <a:pPr marL="287865" indent="-287865" defTabSz="842263">
              <a:buFont typeface="Arial" panose="020B0604020202020204" pitchFamily="34" charset="0"/>
              <a:buChar char="•"/>
              <a:defRPr/>
            </a:pPr>
            <a:r>
              <a:rPr lang="en-US" sz="1400" dirty="0"/>
              <a:t>Teenagers with anxiety or depression can also succumb more quickly. </a:t>
            </a:r>
          </a:p>
          <a:p>
            <a:pPr marL="287865" indent="-287865" defTabSz="842263">
              <a:buFont typeface="Arial" panose="020B0604020202020204" pitchFamily="34" charset="0"/>
              <a:buChar char="•"/>
              <a:defRPr/>
            </a:pPr>
            <a:r>
              <a:rPr lang="en-US" sz="1400" dirty="0"/>
              <a:t>Finally, the withdrawal symptoms are quite intense, driving people who vape right back to the product, even under the best intentions to quit.</a:t>
            </a:r>
          </a:p>
          <a:p>
            <a:r>
              <a:rPr lang="en-US" dirty="0"/>
              <a:t>_____________</a:t>
            </a:r>
          </a:p>
          <a:p>
            <a:pPr defTabSz="842263">
              <a:defRPr/>
            </a:pPr>
            <a:endParaRPr lang="en-US" sz="1400" dirty="0"/>
          </a:p>
          <a:p>
            <a:pPr defTabSz="842263">
              <a:defRPr/>
            </a:pPr>
            <a:r>
              <a:rPr lang="en-US" sz="1200" dirty="0"/>
              <a:t>Source:</a:t>
            </a:r>
            <a:r>
              <a:rPr lang="en-US" sz="1200" baseline="0" dirty="0"/>
              <a:t> Truth Initiative. (2018). What you need to know to quit smoking. </a:t>
            </a:r>
            <a:r>
              <a:rPr lang="en-US" sz="1200" dirty="0">
                <a:hlinkClick r:id="rId3"/>
              </a:rPr>
              <a:t>https://truthinitiative.org/research-resources/quitting-smoking-vaping/what-you-need-know-quit-smoking</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41</a:t>
            </a:fld>
            <a:endParaRPr lang="en-US" dirty="0"/>
          </a:p>
        </p:txBody>
      </p:sp>
    </p:spTree>
    <p:extLst>
      <p:ext uri="{BB962C8B-B14F-4D97-AF65-F5344CB8AC3E}">
        <p14:creationId xmlns:p14="http://schemas.microsoft.com/office/powerpoint/2010/main" val="3041435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539750"/>
            <a:ext cx="5611813" cy="3157538"/>
          </a:xfrm>
        </p:spPr>
      </p:sp>
      <p:sp>
        <p:nvSpPr>
          <p:cNvPr id="3" name="Notes Placeholder 2"/>
          <p:cNvSpPr>
            <a:spLocks noGrp="1"/>
          </p:cNvSpPr>
          <p:nvPr>
            <p:ph type="body" idx="1"/>
          </p:nvPr>
        </p:nvSpPr>
        <p:spPr>
          <a:xfrm>
            <a:off x="419037" y="3879306"/>
            <a:ext cx="6169155" cy="4149334"/>
          </a:xfrm>
        </p:spPr>
        <p:txBody>
          <a:bodyPr/>
          <a:lstStyle/>
          <a:p>
            <a:pPr marL="176001" indent="-176001" defTabSz="826559">
              <a:buFont typeface="Arial" panose="020B0604020202020204" pitchFamily="34" charset="0"/>
              <a:buChar char="•"/>
              <a:defRPr/>
            </a:pPr>
            <a:r>
              <a:rPr lang="en-US" sz="1400" dirty="0"/>
              <a:t>Vaping increases the risk of tobacco use disorder and the use of other substances, especially marijuana.</a:t>
            </a:r>
          </a:p>
          <a:p>
            <a:pPr marL="176001" indent="-176001">
              <a:buFont typeface="Arial" panose="020B0604020202020204" pitchFamily="34" charset="0"/>
              <a:buChar char="•"/>
            </a:pPr>
            <a:r>
              <a:rPr lang="en-US" sz="1400" dirty="0"/>
              <a:t>Recent research finds that, among kids who had never used marijuana, any reported e-cigarette use significantly increased the odds of using marijuana a year or two later.  </a:t>
            </a:r>
          </a:p>
          <a:p>
            <a:pPr marL="176001" indent="-176001">
              <a:buFont typeface="Arial" panose="020B0604020202020204" pitchFamily="34" charset="0"/>
              <a:buChar char="•"/>
            </a:pPr>
            <a:endParaRPr lang="en-US" sz="1400" dirty="0"/>
          </a:p>
          <a:p>
            <a:r>
              <a:rPr lang="en-US" dirty="0"/>
              <a:t>_____________</a:t>
            </a:r>
          </a:p>
          <a:p>
            <a:endParaRPr lang="en-US" sz="1400" dirty="0"/>
          </a:p>
          <a:p>
            <a:r>
              <a:rPr lang="en-US" sz="1200" dirty="0"/>
              <a:t>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Azagba, S. (2018).</a:t>
            </a:r>
            <a:r>
              <a:rPr lang="en-US" sz="1200" baseline="0" dirty="0"/>
              <a:t> </a:t>
            </a:r>
            <a:r>
              <a:rPr lang="en-US" sz="1200" dirty="0"/>
              <a:t>E-cigarette use, dual use of e-cigarettes and tobacco cigarettes, and frequency of cannabis use among high school students. </a:t>
            </a:r>
            <a:r>
              <a:rPr lang="en-US" sz="1200" dirty="0">
                <a:hlinkClick r:id="rId3"/>
              </a:rPr>
              <a:t>https://www.ncbi.nlm.nih.gov/pubmed/29291507</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Chadi et al. (2019). </a:t>
            </a:r>
            <a:r>
              <a:rPr lang="en-US" sz="1200" b="0" dirty="0"/>
              <a:t>Association between electronic cigarette use and marijuana use among adolescents and young adults: A systematic review and meta-analysis. </a:t>
            </a:r>
            <a:r>
              <a:rPr lang="en-US" sz="1200" dirty="0">
                <a:hlinkClick r:id="rId4"/>
              </a:rPr>
              <a:t>https://www.ncbi.nlm.nih.gov/pubmed/31403684</a:t>
            </a:r>
            <a:endParaRPr lang="en-US" sz="12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Dai et al. (2018).</a:t>
            </a:r>
            <a:r>
              <a:rPr lang="en-US" sz="1200" baseline="0" dirty="0"/>
              <a:t> </a:t>
            </a:r>
            <a:r>
              <a:rPr lang="en-US" sz="1200" dirty="0"/>
              <a:t>Electronic cigarettes and future marijuana use: A longitudinal study. </a:t>
            </a:r>
            <a:r>
              <a:rPr lang="en-US" sz="1200" dirty="0">
                <a:hlinkClick r:id="rId5"/>
              </a:rPr>
              <a:t>https://pediatrics.aappublications.org/content/141/5/e20173787</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Kandel &amp; Kandel.</a:t>
            </a:r>
            <a:r>
              <a:rPr lang="en-US" sz="1200" baseline="0" dirty="0"/>
              <a:t> (2014). </a:t>
            </a:r>
            <a:r>
              <a:rPr lang="en-US" sz="1200" b="0" i="0" kern="1200" dirty="0">
                <a:solidFill>
                  <a:schemeClr val="tx1"/>
                </a:solidFill>
                <a:effectLst/>
                <a:latin typeface="+mn-lt"/>
                <a:ea typeface="+mn-ea"/>
                <a:cs typeface="+mn-cs"/>
              </a:rPr>
              <a:t>A molecular basis for nicotine as a gateway drug. </a:t>
            </a:r>
            <a:r>
              <a:rPr lang="en-US" sz="1200" dirty="0">
                <a:hlinkClick r:id="rId6"/>
              </a:rPr>
              <a:t>https://www.nejm.org/doi/full/10.1056/NEJMsa1405092</a:t>
            </a:r>
            <a:endParaRPr lang="en-US" sz="1200" b="0" i="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Olfson et al. (2019).</a:t>
            </a:r>
            <a:r>
              <a:rPr lang="en-US" sz="1200" baseline="0" dirty="0"/>
              <a:t> </a:t>
            </a:r>
            <a:r>
              <a:rPr lang="en-US" sz="1200" b="0" i="0" kern="1200" baseline="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-cigarette use among young adults in the U.S. </a:t>
            </a:r>
            <a:r>
              <a:rPr lang="en-US" sz="1200" dirty="0">
                <a:hlinkClick r:id="rId7"/>
              </a:rPr>
              <a:t>https://www.ncbi.nlm.nih.gov/pubmed/30885517</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45F08-EA92-2C4E-88C3-22BB73DE78A1}" type="slidenum">
              <a:rPr lang="en-US" smtClean="0"/>
              <a:pPr/>
              <a:t>42</a:t>
            </a:fld>
            <a:endParaRPr lang="en-US" dirty="0"/>
          </a:p>
        </p:txBody>
      </p:sp>
    </p:spTree>
    <p:extLst>
      <p:ext uri="{BB962C8B-B14F-4D97-AF65-F5344CB8AC3E}">
        <p14:creationId xmlns:p14="http://schemas.microsoft.com/office/powerpoint/2010/main" val="193283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865" indent="-287865" defTabSz="469335">
              <a:buFont typeface="Arial" panose="020B0604020202020204" pitchFamily="34" charset="0"/>
              <a:buChar char="•"/>
              <a:defRPr/>
            </a:pPr>
            <a:r>
              <a:rPr lang="en-US" dirty="0"/>
              <a:t>You may have heard the recent reports of vaping-related serious lung disease and even deaths throughout the country. </a:t>
            </a:r>
          </a:p>
          <a:p>
            <a:pPr marL="287865" indent="-287865" defTabSz="469335">
              <a:buFont typeface="Arial" panose="020B0604020202020204" pitchFamily="34" charset="0"/>
              <a:buChar char="•"/>
              <a:defRPr/>
            </a:pPr>
            <a:r>
              <a:rPr lang="en-US" dirty="0"/>
              <a:t>The symptoms include shortness of breath, unexplained weight loss, fatigue and gastrointestinal issues.</a:t>
            </a:r>
          </a:p>
          <a:p>
            <a:pPr marL="287865" indent="-287865" defTabSz="469335">
              <a:buFont typeface="Arial" panose="020B0604020202020204" pitchFamily="34" charset="0"/>
              <a:buChar char="•"/>
              <a:defRPr/>
            </a:pPr>
            <a:r>
              <a:rPr lang="en-US" dirty="0"/>
              <a:t>This spate of illnesses and deaths has been given a name by the CDC – EVALI.</a:t>
            </a:r>
          </a:p>
          <a:p>
            <a:pPr marL="287865" indent="-287865" defTabSz="469335">
              <a:buFont typeface="Arial" panose="020B0604020202020204" pitchFamily="34" charset="0"/>
              <a:buChar char="•"/>
              <a:defRPr/>
            </a:pPr>
            <a:r>
              <a:rPr lang="en-US" dirty="0"/>
              <a:t>The statistics as of February, 2020 are</a:t>
            </a:r>
            <a:r>
              <a:rPr lang="en-US" b="1" dirty="0"/>
              <a:t> </a:t>
            </a:r>
            <a:r>
              <a:rPr lang="en-US" b="0" dirty="0"/>
              <a:t>that nearly 70 </a:t>
            </a:r>
            <a:r>
              <a:rPr lang="en-US" dirty="0"/>
              <a:t>people have died and more than 2,800 have fallen ill from a vaping-related lung disease.</a:t>
            </a:r>
          </a:p>
          <a:p>
            <a:pPr marL="287865" indent="-287865" defTabSz="469335">
              <a:buFont typeface="Arial" panose="020B0604020202020204" pitchFamily="34" charset="0"/>
              <a:buChar char="•"/>
              <a:defRPr/>
            </a:pPr>
            <a:r>
              <a:rPr lang="en-US" dirty="0"/>
              <a:t>Most of the illnesses and deaths trace to the use of black market THC, but not all. It’s believed that Vitamin E acetate, which is a cutting agent to make the e-liquid look thicker with greater THC potency is the primary culprit.</a:t>
            </a:r>
            <a:br>
              <a:rPr lang="en-US" dirty="0"/>
            </a:br>
            <a:endParaRPr lang="en-US" dirty="0"/>
          </a:p>
          <a:p>
            <a:r>
              <a:rPr lang="en-US" sz="1100" dirty="0"/>
              <a:t>_____________</a:t>
            </a:r>
          </a:p>
          <a:p>
            <a:pPr defTabSz="469335">
              <a:defRPr/>
            </a:pPr>
            <a:endParaRPr lang="en-US" sz="1100" b="1" dirty="0"/>
          </a:p>
          <a:p>
            <a:pPr marL="0" marR="0" lvl="0" indent="0" algn="l" defTabSz="469335" rtl="0" eaLnBrk="1" fontAlgn="auto" latinLnBrk="0" hangingPunct="1">
              <a:lnSpc>
                <a:spcPct val="100000"/>
              </a:lnSpc>
              <a:spcBef>
                <a:spcPts val="0"/>
              </a:spcBef>
              <a:spcAft>
                <a:spcPts val="0"/>
              </a:spcAft>
              <a:buClrTx/>
              <a:buSzTx/>
              <a:buFontTx/>
              <a:buNone/>
              <a:tabLst/>
              <a:defRPr/>
            </a:pPr>
            <a:r>
              <a:rPr lang="en-US" sz="1200" b="0" dirty="0"/>
              <a:t>Source:</a:t>
            </a:r>
            <a:r>
              <a:rPr lang="en-US" sz="1200" b="0" baseline="0" dirty="0"/>
              <a:t> CDC. (2020). </a:t>
            </a:r>
            <a:r>
              <a:rPr lang="en-US" sz="1200" b="0" i="0" kern="1200" dirty="0">
                <a:solidFill>
                  <a:schemeClr val="tx1"/>
                </a:solidFill>
                <a:effectLst/>
                <a:latin typeface="+mn-lt"/>
                <a:ea typeface="+mn-ea"/>
                <a:cs typeface="+mn-cs"/>
              </a:rPr>
              <a:t>Outbreak of lung injury associated with the use of e-cigarette, or vaping, products. </a:t>
            </a:r>
            <a:r>
              <a:rPr lang="en-US" sz="1200" dirty="0">
                <a:hlinkClick r:id="rId3"/>
              </a:rPr>
              <a:t>https://www.cdc.gov/tobacco/basic_information/e-cigarettes/severe-lung-disease.html</a:t>
            </a:r>
            <a:endParaRPr lang="en-US" sz="1200" b="1" dirty="0"/>
          </a:p>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43</a:t>
            </a:fld>
            <a:endParaRPr lang="en-US" dirty="0"/>
          </a:p>
        </p:txBody>
      </p:sp>
    </p:spTree>
    <p:extLst>
      <p:ext uri="{BB962C8B-B14F-4D97-AF65-F5344CB8AC3E}">
        <p14:creationId xmlns:p14="http://schemas.microsoft.com/office/powerpoint/2010/main" val="249720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469335">
              <a:buFont typeface="Arial" panose="020B0604020202020204" pitchFamily="34" charset="0"/>
              <a:buChar char="•"/>
              <a:defRPr/>
            </a:pPr>
            <a:r>
              <a:rPr lang="en-US" dirty="0"/>
              <a:t>Researchers and regulators are carefully looking at vaping devices in their effort to determine the source of the outbreak of lung injuries. Many of the devices are manufactured in China without U.S. government or third-party safety checks. The devices may be releasing toxic chemicals, particularly if they are held together with lead or cadmium solder. </a:t>
            </a:r>
          </a:p>
          <a:p>
            <a:pPr marL="172719" indent="-172719" defTabSz="469335">
              <a:buFont typeface="Arial" panose="020B0604020202020204" pitchFamily="34" charset="0"/>
              <a:buChar char="•"/>
              <a:defRPr/>
            </a:pPr>
            <a:r>
              <a:rPr lang="en-US" dirty="0"/>
              <a:t>When the metal coils of electronic cigarettes heat up to turn e-liquids into aerosols, toxic metals can leach into the liquid, leading to a rare condition usually only seen in industrial metal workers.</a:t>
            </a:r>
            <a:br>
              <a:rPr lang="en-US" dirty="0"/>
            </a:br>
            <a:endParaRPr lang="en-US" dirty="0"/>
          </a:p>
          <a:p>
            <a:r>
              <a:rPr lang="en-US" sz="1100" dirty="0"/>
              <a:t>_____________</a:t>
            </a:r>
          </a:p>
          <a:p>
            <a:endParaRPr lang="en-US" sz="1100" dirty="0"/>
          </a:p>
          <a:p>
            <a:pPr marL="0" marR="0" lvl="0" indent="0" algn="l" defTabSz="826559" rtl="0" eaLnBrk="1" fontAlgn="auto" latinLnBrk="0" hangingPunct="1">
              <a:lnSpc>
                <a:spcPct val="100000"/>
              </a:lnSpc>
              <a:spcBef>
                <a:spcPts val="0"/>
              </a:spcBef>
              <a:spcAft>
                <a:spcPts val="0"/>
              </a:spcAft>
              <a:buClrTx/>
              <a:buSzTx/>
              <a:buFontTx/>
              <a:buNone/>
              <a:tabLst/>
              <a:defRPr/>
            </a:pPr>
            <a:r>
              <a:rPr lang="en-US" sz="1200" dirty="0"/>
              <a:t>Sources: </a:t>
            </a:r>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Fels Elliott et al. (2019). </a:t>
            </a:r>
            <a:r>
              <a:rPr lang="en-US" sz="1200" b="0" dirty="0"/>
              <a:t>Giant cell interstitial pneumonia secondary to cobalt exposure from e-cigarette use. </a:t>
            </a:r>
            <a:r>
              <a:rPr lang="en-US" sz="1200" dirty="0">
                <a:hlinkClick r:id="rId3"/>
              </a:rPr>
              <a:t>https://erj.ersjournals.com/content/54/6/1901922</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Source of photo: Dr. Michelle Peace: NDEWS webinar series, </a:t>
            </a:r>
            <a:r>
              <a:rPr lang="en-US" sz="1200" b="0" i="0" kern="1200" dirty="0">
                <a:solidFill>
                  <a:schemeClr val="tx1"/>
                </a:solidFill>
                <a:effectLst/>
                <a:latin typeface="+mn-lt"/>
                <a:ea typeface="+mn-ea"/>
                <a:cs typeface="+mn-cs"/>
              </a:rPr>
              <a:t>Timely topics: The current state: vaping, devices, and e-liquids. </a:t>
            </a:r>
            <a:r>
              <a:rPr lang="en-US" sz="1200" dirty="0">
                <a:hlinkClick r:id="rId4"/>
              </a:rPr>
              <a:t>https://ndews.umd.edu/resources/timely-topics-current-state-vaping-devices-and-e-liquids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50762C-8874-3E4E-A658-52CC4F156303}" type="slidenum">
              <a:rPr lang="en-US" smtClean="0"/>
              <a:t>44</a:t>
            </a:fld>
            <a:endParaRPr lang="en-US" dirty="0"/>
          </a:p>
        </p:txBody>
      </p:sp>
    </p:spTree>
    <p:extLst>
      <p:ext uri="{BB962C8B-B14F-4D97-AF65-F5344CB8AC3E}">
        <p14:creationId xmlns:p14="http://schemas.microsoft.com/office/powerpoint/2010/main" val="2922775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6" y="4416115"/>
            <a:ext cx="5775634" cy="4182419"/>
          </a:xfrm>
        </p:spPr>
        <p:txBody>
          <a:bodyPr/>
          <a:lstStyle/>
          <a:p>
            <a:pPr marL="172719" indent="-172719">
              <a:buFont typeface="Arial" panose="020B0604020202020204" pitchFamily="34" charset="0"/>
              <a:buChar char="•"/>
            </a:pPr>
            <a:r>
              <a:rPr lang="fi-FI" i="1" dirty="0"/>
              <a:t>Bronchiolitis obliterans: pronounced braang·kee·ow·</a:t>
            </a:r>
            <a:r>
              <a:rPr lang="fi-FI" b="1" i="1" dirty="0"/>
              <a:t>lai</a:t>
            </a:r>
            <a:r>
              <a:rPr lang="fi-FI" i="1" dirty="0"/>
              <a:t>·tuhs </a:t>
            </a:r>
            <a:r>
              <a:rPr lang="en-US" i="1" dirty="0"/>
              <a:t>-ə-ˈblit-ə-ˌranz</a:t>
            </a:r>
          </a:p>
          <a:p>
            <a:pPr marL="172719" indent="-172719">
              <a:buFont typeface="Arial" panose="020B0604020202020204" pitchFamily="34" charset="0"/>
              <a:buChar char="•"/>
            </a:pPr>
            <a:r>
              <a:rPr lang="en-US" i="1" dirty="0"/>
              <a:t>Diacetyl: pronounced dahy-</a:t>
            </a:r>
            <a:r>
              <a:rPr lang="en-US" b="1" i="1" dirty="0"/>
              <a:t>as</a:t>
            </a:r>
            <a:r>
              <a:rPr lang="en-US" i="1" dirty="0"/>
              <a:t>-i-tl</a:t>
            </a:r>
            <a:r>
              <a:rPr lang="en-US" dirty="0"/>
              <a:t> </a:t>
            </a:r>
          </a:p>
          <a:p>
            <a:pPr marL="172719" indent="-172719">
              <a:buFont typeface="Arial" panose="020B0604020202020204" pitchFamily="34" charset="0"/>
              <a:buChar char="•"/>
            </a:pPr>
            <a:endParaRPr lang="en-US" dirty="0"/>
          </a:p>
          <a:p>
            <a:pPr marL="172719" indent="-172719">
              <a:buFont typeface="Arial" panose="020B0604020202020204" pitchFamily="34" charset="0"/>
              <a:buChar char="•"/>
            </a:pPr>
            <a:r>
              <a:rPr lang="en-US" dirty="0"/>
              <a:t>A Harvard study found that 76% of the e-liquids analyzed contained diacetyl, a food flavoring that gives popcorn, toffee, ice cream and other products a buttery flavor. </a:t>
            </a:r>
          </a:p>
          <a:p>
            <a:pPr marL="172719" indent="-172719" defTabSz="826559">
              <a:buFont typeface="Arial" panose="020B0604020202020204" pitchFamily="34" charset="0"/>
              <a:buChar char="•"/>
              <a:defRPr/>
            </a:pPr>
            <a:r>
              <a:rPr lang="en-US" dirty="0"/>
              <a:t>Popcorn lung is linked to diacetyl, a condition first identified among popcorn factory workers who inhaled the chemical in the workplace. It results in a form of bronchiolitis where the inhaled chemical scars lung tissue, making it difficult to breathe.</a:t>
            </a:r>
          </a:p>
          <a:p>
            <a:pPr marL="172719" indent="-172719">
              <a:buFont typeface="Arial" panose="020B0604020202020204" pitchFamily="34" charset="0"/>
              <a:buChar char="•"/>
            </a:pPr>
            <a:r>
              <a:rPr lang="en-US" dirty="0"/>
              <a:t>The vaping industry has maintained that the amount of diacetyl exposure from cigarette smoking is significantly higher than exposure from vaping, perhaps as much as 750 times higher. Despite this claim, we now have our first case of popcorn lung in a Canadian teen who had been vaping for only five months.</a:t>
            </a:r>
          </a:p>
          <a:p>
            <a:pPr marL="172719" indent="-172719">
              <a:buFont typeface="Arial" panose="020B0604020202020204" pitchFamily="34" charset="0"/>
              <a:buChar char="•"/>
            </a:pPr>
            <a:r>
              <a:rPr lang="en-US" dirty="0"/>
              <a:t>Canadian doctors reported that the 17-year old boy, who had been vaping flavorings and THC, spent 47 days in the hospital and narrowly avoided needing a double lung transplant. They reported that he had severe, acute bronchiolitis, possibly related to inhalational injury from vaping.</a:t>
            </a:r>
          </a:p>
          <a:p>
            <a:r>
              <a:rPr lang="en-US" dirty="0"/>
              <a:t>_____________</a:t>
            </a:r>
          </a:p>
          <a:p>
            <a:endParaRPr lang="en-US" dirty="0"/>
          </a:p>
          <a:p>
            <a:r>
              <a:rPr lang="en-US" sz="1200" dirty="0"/>
              <a:t>Sources:</a:t>
            </a:r>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Allen et al. (2016).</a:t>
            </a:r>
            <a:r>
              <a:rPr lang="en-US" sz="1200" baseline="0" dirty="0"/>
              <a:t> </a:t>
            </a:r>
            <a:r>
              <a:rPr lang="en-US" sz="1200" b="0" i="0" kern="1200" dirty="0">
                <a:solidFill>
                  <a:schemeClr val="tx1"/>
                </a:solidFill>
                <a:effectLst/>
                <a:latin typeface="+mn-lt"/>
                <a:ea typeface="+mn-ea"/>
                <a:cs typeface="+mn-cs"/>
              </a:rPr>
              <a:t>Flavoring chemicals in e-cigarettes: diacetyl, 2,3-pentanedione, and acetoin in a sample of 51 products, including fruit-, candy-, and cocktail-flavored e-cigarettes. </a:t>
            </a:r>
            <a:r>
              <a:rPr lang="en-US" sz="1200" dirty="0">
                <a:hlinkClick r:id="rId3"/>
              </a:rPr>
              <a:t>https://ehp.niehs.nih.gov/doi/10.1289/ehp.1510185</a:t>
            </a:r>
            <a:endParaRPr lang="en-US" sz="1200" dirty="0"/>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BBC News. (2019, November 22</a:t>
            </a:r>
            <a:r>
              <a:rPr lang="en-US" sz="1200" b="0" dirty="0"/>
              <a:t>). </a:t>
            </a:r>
            <a:r>
              <a:rPr lang="en-US" sz="1200" b="0" i="0" kern="1200" dirty="0">
                <a:solidFill>
                  <a:schemeClr val="tx1"/>
                </a:solidFill>
                <a:effectLst/>
                <a:latin typeface="+mn-lt"/>
                <a:ea typeface="+mn-ea"/>
                <a:cs typeface="+mn-cs"/>
              </a:rPr>
              <a:t>Vaping linked to teen's 'popcorn lung' type injury. </a:t>
            </a:r>
            <a:r>
              <a:rPr lang="en-US" sz="1200" dirty="0">
                <a:hlinkClick r:id="rId4"/>
              </a:rPr>
              <a:t>https://www.bbc.com/news/world-us-canada-50494871</a:t>
            </a:r>
            <a:endParaRPr lang="en-US" sz="1200" b="0" i="0" kern="1200" dirty="0">
              <a:solidFill>
                <a:schemeClr val="tx1"/>
              </a:solidFill>
              <a:effectLst/>
              <a:latin typeface="+mn-lt"/>
              <a:ea typeface="+mn-ea"/>
              <a:cs typeface="+mn-cs"/>
            </a:endParaRPr>
          </a:p>
          <a:p>
            <a:pPr defTabSz="826559">
              <a:defRPr/>
            </a:pPr>
            <a:endParaRPr lang="en-US" sz="1100" dirty="0"/>
          </a:p>
          <a:p>
            <a:pPr defTabSz="826559">
              <a:defRPr/>
            </a:pPr>
            <a:endParaRPr lang="en-US" sz="1100"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45</a:t>
            </a:fld>
            <a:endParaRPr lang="en-US" dirty="0"/>
          </a:p>
        </p:txBody>
      </p:sp>
    </p:spTree>
    <p:extLst>
      <p:ext uri="{BB962C8B-B14F-4D97-AF65-F5344CB8AC3E}">
        <p14:creationId xmlns:p14="http://schemas.microsoft.com/office/powerpoint/2010/main" val="2963705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400" dirty="0"/>
              <a:t>Vaping poses a significant risk to young people when it comes to contracting, transmitting and experiencing the health effects of COVID-19.</a:t>
            </a:r>
          </a:p>
          <a:p>
            <a:pPr marL="171450" lvl="0" indent="-171450">
              <a:buFont typeface="Arial" panose="020B0604020202020204" pitchFamily="34" charset="0"/>
              <a:buChar char="•"/>
            </a:pPr>
            <a:r>
              <a:rPr lang="en-US" sz="1400" u="sng" dirty="0">
                <a:hlinkClick r:id="rId3"/>
              </a:rPr>
              <a:t>A recent national survey</a:t>
            </a:r>
            <a:r>
              <a:rPr lang="en-US" sz="1400" dirty="0"/>
              <a:t> of adolescents and young adults found that young people who have vaped were </a:t>
            </a:r>
            <a:r>
              <a:rPr lang="en-US" sz="1400" i="1" dirty="0"/>
              <a:t>5 times more likely</a:t>
            </a:r>
            <a:r>
              <a:rPr lang="en-US" sz="1400" dirty="0"/>
              <a:t> than those who haven’t vaped to be diagnosed with the virus and the risk of being diagnosed and experiencing its symptoms was even higher among those who both vaped and smoked cigarettes. </a:t>
            </a:r>
          </a:p>
          <a:p>
            <a:pPr marL="171450" lvl="0" indent="-171450">
              <a:buFont typeface="Arial" panose="020B0604020202020204" pitchFamily="34" charset="0"/>
              <a:buChar char="•"/>
            </a:pPr>
            <a:r>
              <a:rPr lang="en-US" sz="1400" dirty="0"/>
              <a:t>The risk of contracting (and transmitting) the virus might </a:t>
            </a:r>
            <a:r>
              <a:rPr lang="en-US" sz="1400" dirty="0" err="1"/>
              <a:t>beS</a:t>
            </a:r>
            <a:r>
              <a:rPr lang="en-US" sz="1400" dirty="0"/>
              <a:t> higher simply because of the need to remove masks to vape and because of repeated contact between one’s hand, the device and one’s mouth while vaping. Perhaps most importantly, because vaping weakens the cardiovascular, respiratory and immune systems, one’s vulnerability to contracting the virus and experiencing its symptoms is elevated among those who vape. </a:t>
            </a:r>
          </a:p>
          <a:p>
            <a:pPr marL="172719" indent="-172719">
              <a:buFont typeface="Arial" panose="020B0604020202020204" pitchFamily="34" charset="0"/>
              <a:buChar char="•"/>
            </a:pPr>
            <a:r>
              <a:rPr lang="en-US" sz="1400" dirty="0"/>
              <a:t>Finally, cases of EVALI are on the rise in some states and the symptoms are hard to distinguish from COVID (e.g., cough, fever, and diarrhea).</a:t>
            </a:r>
          </a:p>
          <a:p>
            <a:r>
              <a:rPr lang="en-US" sz="1400" dirty="0"/>
              <a:t>_____________</a:t>
            </a:r>
          </a:p>
          <a:p>
            <a:endParaRPr lang="en-US" sz="1400" dirty="0"/>
          </a:p>
          <a:p>
            <a:r>
              <a:rPr lang="en-US" sz="1400" dirty="0"/>
              <a:t>Sources:</a:t>
            </a:r>
          </a:p>
          <a:p>
            <a:pPr marL="285750" lvl="0" indent="-285750">
              <a:buFont typeface="Arial" panose="020B0604020202020204" pitchFamily="34" charset="0"/>
              <a:buChar char="•"/>
            </a:pPr>
            <a:r>
              <a:rPr lang="en-US" sz="1400" dirty="0" err="1"/>
              <a:t>Gaiha</a:t>
            </a:r>
            <a:r>
              <a:rPr lang="en-US" sz="1400" dirty="0"/>
              <a:t> SM, Cheng J, Halpern-</a:t>
            </a:r>
            <a:r>
              <a:rPr lang="en-US" sz="1400" dirty="0" err="1"/>
              <a:t>Felsher</a:t>
            </a:r>
            <a:r>
              <a:rPr lang="en-US" sz="1400" dirty="0"/>
              <a:t> B. Association Between Youth Smoking, Electronic Cigarette Use, and Coronavirus Disease 2019 [published online ahead of print, 2020 Aug 1]. </a:t>
            </a:r>
            <a:r>
              <a:rPr lang="en-US" sz="1400" i="1" dirty="0"/>
              <a:t>J </a:t>
            </a:r>
            <a:r>
              <a:rPr lang="en-US" sz="1400" i="1" dirty="0" err="1"/>
              <a:t>Adolesc</a:t>
            </a:r>
            <a:r>
              <a:rPr lang="en-US" sz="1400" i="1" dirty="0"/>
              <a:t> Health</a:t>
            </a:r>
            <a:r>
              <a:rPr lang="en-US" sz="1400" dirty="0"/>
              <a:t>. 2020;S1054-139X(20)30399-2. doi:10.1016/j.jadohealth.2020.07.002</a:t>
            </a:r>
          </a:p>
          <a:p>
            <a:pPr marL="285750" lvl="0" indent="-285750">
              <a:buFont typeface="Arial" panose="020B0604020202020204" pitchFamily="34" charset="0"/>
              <a:buChar char="•"/>
            </a:pPr>
            <a:r>
              <a:rPr lang="en-US" sz="1400" u="sng" dirty="0">
                <a:hlinkClick r:id="rId4"/>
              </a:rPr>
              <a:t>https://www.abc4.com/sponsored/4pm-sponsored/vaping-injuries-climbing-more-difficult-to-diagnose-during-time-of-covid-19-pandemic-proper-diagnosis-is-key/</a:t>
            </a:r>
            <a:endParaRPr lang="en-US" sz="1400" dirty="0"/>
          </a:p>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46</a:t>
            </a:fld>
            <a:endParaRPr lang="en-US"/>
          </a:p>
        </p:txBody>
      </p:sp>
    </p:spTree>
    <p:extLst>
      <p:ext uri="{BB962C8B-B14F-4D97-AF65-F5344CB8AC3E}">
        <p14:creationId xmlns:p14="http://schemas.microsoft.com/office/powerpoint/2010/main" val="2173016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CA44E-F752-4A4C-8A02-418A551AA5F5}" type="slidenum">
              <a:rPr lang="en-US" smtClean="0"/>
              <a:t>47</a:t>
            </a:fld>
            <a:endParaRPr lang="en-US" dirty="0"/>
          </a:p>
        </p:txBody>
      </p:sp>
    </p:spTree>
    <p:extLst>
      <p:ext uri="{BB962C8B-B14F-4D97-AF65-F5344CB8AC3E}">
        <p14:creationId xmlns:p14="http://schemas.microsoft.com/office/powerpoint/2010/main" val="2542995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115"/>
            <a:ext cx="5943600" cy="4182419"/>
          </a:xfrm>
        </p:spPr>
        <p:txBody>
          <a:bodyPr/>
          <a:lstStyle/>
          <a:p>
            <a:pPr marL="172719" indent="-172719">
              <a:buFont typeface="Arial" panose="020B0604020202020204" pitchFamily="34" charset="0"/>
              <a:buChar char="•"/>
            </a:pPr>
            <a:r>
              <a:rPr lang="en-US" dirty="0"/>
              <a:t>In 2016, the government gave the FDA oversight of all tobacco products and components, including electronic nicotine delivery</a:t>
            </a:r>
            <a:r>
              <a:rPr lang="en-US" baseline="0" dirty="0"/>
              <a:t> systems like e-cigarettes.</a:t>
            </a:r>
            <a:endParaRPr lang="en-US" dirty="0"/>
          </a:p>
          <a:p>
            <a:pPr marL="585998" lvl="1" indent="-172719" defTabSz="826559">
              <a:buFont typeface="Arial" panose="020B0604020202020204" pitchFamily="34" charset="0"/>
              <a:buChar char="•"/>
              <a:defRPr/>
            </a:pPr>
            <a:r>
              <a:rPr lang="en-US" dirty="0"/>
              <a:t>Manufacturers must get pre-market authorization before marketing any new products. Anything marketed before Feb. 15, 2007 is exempt from regulation. Products sold after that but before Aug. 8, 2016, have until September 2020 to submit applications to the FDA for market authorization and can be sold in the interim. Anything that was not marketed by Aug. 8, 2016, needs FDA approval to be sold in the U.S.</a:t>
            </a:r>
          </a:p>
          <a:p>
            <a:pPr marL="585998" lvl="1" indent="-172719">
              <a:buFont typeface="Arial" panose="020B0604020202020204" pitchFamily="34" charset="0"/>
              <a:buChar char="•"/>
            </a:pPr>
            <a:r>
              <a:rPr lang="en-US" dirty="0"/>
              <a:t>Ingredients in e-liquids must be listed and a nicotine warning has to be on the label.</a:t>
            </a:r>
          </a:p>
          <a:p>
            <a:pPr marL="585998" lvl="1" indent="-172719" defTabSz="826559">
              <a:buFont typeface="Arial" panose="020B0604020202020204" pitchFamily="34" charset="0"/>
              <a:buChar char="•"/>
              <a:defRPr/>
            </a:pPr>
            <a:r>
              <a:rPr lang="en-US" dirty="0"/>
              <a:t>Companies can’t make claims on labels or in advertising that their products are “lower risk,” “less harmful” or “contain a reduced level of a substance” compared to another commercially marketed tobacco product without an FDA order in effect.</a:t>
            </a:r>
          </a:p>
          <a:p>
            <a:pPr marL="585998" lvl="1" indent="-172719" defTabSz="826559">
              <a:buFont typeface="Arial" panose="020B0604020202020204" pitchFamily="34" charset="0"/>
              <a:buChar char="•"/>
              <a:defRPr/>
            </a:pPr>
            <a:r>
              <a:rPr lang="en-US" dirty="0"/>
              <a:t>Free samples are banned – a favorite marketing ploy of JUUL and other vape companies.</a:t>
            </a:r>
          </a:p>
          <a:p>
            <a:pPr marL="585998" lvl="1" indent="-172719" defTabSz="826559">
              <a:buFont typeface="Arial" panose="020B0604020202020204" pitchFamily="34" charset="0"/>
              <a:buChar char="•"/>
              <a:defRPr/>
            </a:pPr>
            <a:r>
              <a:rPr lang="en-US" dirty="0"/>
              <a:t>Bulk sales have been curbed and vending machine sales are prohibited except in adult-only venues.</a:t>
            </a:r>
          </a:p>
          <a:p>
            <a:pPr marL="172719" indent="-172719" defTabSz="826559">
              <a:buFont typeface="Arial" panose="020B0604020202020204" pitchFamily="34" charset="0"/>
              <a:buChar char="•"/>
              <a:defRPr/>
            </a:pPr>
            <a:r>
              <a:rPr lang="en-US" dirty="0"/>
              <a:t>As of 2019, electronic</a:t>
            </a:r>
            <a:r>
              <a:rPr lang="en-US" baseline="0" dirty="0"/>
              <a:t> nicotine</a:t>
            </a:r>
            <a:r>
              <a:rPr lang="en-US" dirty="0"/>
              <a:t> products can only</a:t>
            </a:r>
            <a:r>
              <a:rPr lang="en-US" baseline="0" dirty="0"/>
              <a:t> be sold to individuals aged </a:t>
            </a:r>
            <a:r>
              <a:rPr lang="en-US" dirty="0"/>
              <a:t>21 or older, which is</a:t>
            </a:r>
            <a:r>
              <a:rPr lang="en-US" baseline="0" dirty="0"/>
              <a:t> an </a:t>
            </a:r>
            <a:r>
              <a:rPr lang="en-US" dirty="0"/>
              <a:t>increase from age 18 in the original 2016 deeming rule.</a:t>
            </a:r>
          </a:p>
          <a:p>
            <a:pPr marL="172719" indent="-172719" defTabSz="826559">
              <a:buFont typeface="Arial" panose="020B0604020202020204" pitchFamily="34" charset="0"/>
              <a:buChar char="•"/>
              <a:defRPr/>
            </a:pPr>
            <a:r>
              <a:rPr lang="en-US" dirty="0"/>
              <a:t>And the FDA has stated that e-cigarettes are not to be used to dispense medications such as weight loss medications or erectile dysfunction medications.</a:t>
            </a:r>
          </a:p>
          <a:p>
            <a:r>
              <a:rPr lang="en-US" dirty="0"/>
              <a:t>_____________</a:t>
            </a:r>
          </a:p>
          <a:p>
            <a:endParaRPr lang="en-US" dirty="0"/>
          </a:p>
          <a:p>
            <a:r>
              <a:rPr lang="en-US" sz="1200" dirty="0">
                <a:effectLst/>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Food and Drug Administration</a:t>
            </a:r>
            <a:r>
              <a:rPr lang="en-US" sz="1200" baseline="0" dirty="0">
                <a:effectLst/>
              </a:rPr>
              <a:t> (FDA). (2016). </a:t>
            </a:r>
            <a:r>
              <a:rPr lang="en-US" sz="1200" b="0" i="0" kern="1200" dirty="0">
                <a:solidFill>
                  <a:schemeClr val="tx1"/>
                </a:solidFill>
                <a:effectLst/>
                <a:latin typeface="+mn-lt"/>
                <a:ea typeface="+mn-ea"/>
                <a:cs typeface="+mn-cs"/>
              </a:rPr>
              <a:t>The facts on the FDA's new tobacco rule.</a:t>
            </a:r>
            <a:r>
              <a:rPr lang="en-US" sz="1200" b="0" i="0" kern="1200" baseline="0" dirty="0">
                <a:solidFill>
                  <a:schemeClr val="tx1"/>
                </a:solidFill>
                <a:effectLst/>
                <a:latin typeface="+mn-lt"/>
                <a:ea typeface="+mn-ea"/>
                <a:cs typeface="+mn-cs"/>
              </a:rPr>
              <a:t> </a:t>
            </a:r>
            <a:r>
              <a:rPr lang="en-US" sz="1200" dirty="0">
                <a:hlinkClick r:id="rId3"/>
              </a:rPr>
              <a:t>https://www.fda.gov/consumers/consumer-updates/facts-fdas-new-tobacco-rule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Food and Drug Administration</a:t>
            </a:r>
            <a:r>
              <a:rPr lang="en-US" sz="1200" baseline="0" dirty="0">
                <a:effectLst/>
              </a:rPr>
              <a:t> (FDA). (2018). </a:t>
            </a:r>
            <a:r>
              <a:rPr lang="en-US" sz="1200" b="0" i="0" kern="1200" dirty="0">
                <a:solidFill>
                  <a:schemeClr val="tx1"/>
                </a:solidFill>
                <a:effectLst/>
                <a:latin typeface="+mn-lt"/>
                <a:ea typeface="+mn-ea"/>
                <a:cs typeface="+mn-cs"/>
              </a:rPr>
              <a:t>FDA in brief: FDA warns company illegally selling e-liquid products intended for vaping that contain unapproved drugs for erectile dysfunction, weight loss and falsely claim to be FDA-approved. </a:t>
            </a:r>
            <a:r>
              <a:rPr lang="en-US" sz="1200" dirty="0">
                <a:hlinkClick r:id="rId4"/>
              </a:rPr>
              <a:t>https://www.fda.gov/news-events/fda-brief/fda-brief-fda-warns-company-illegally-selling-e-liquid-products-intended-vaping-contain-unapproved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237874-9146-4330-BCE1-A8C0DFA9340F}" type="slidenum">
              <a:rPr lang="en-US" smtClean="0"/>
              <a:pPr/>
              <a:t>48</a:t>
            </a:fld>
            <a:endParaRPr lang="en-US" dirty="0"/>
          </a:p>
        </p:txBody>
      </p:sp>
    </p:spTree>
    <p:extLst>
      <p:ext uri="{BB962C8B-B14F-4D97-AF65-F5344CB8AC3E}">
        <p14:creationId xmlns:p14="http://schemas.microsoft.com/office/powerpoint/2010/main" val="344135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6" y="4416115"/>
            <a:ext cx="5607678" cy="5032685"/>
          </a:xfrm>
        </p:spPr>
        <p:txBody>
          <a:bodyPr/>
          <a:lstStyle/>
          <a:p>
            <a:pPr marL="172719" indent="-172719">
              <a:buFont typeface="Arial" panose="020B0604020202020204" pitchFamily="34" charset="0"/>
              <a:buChar char="•"/>
            </a:pPr>
            <a:r>
              <a:rPr lang="en-US" dirty="0"/>
              <a:t>The flavor ban on all pre-filled pods and cartridges was announced in early January 2020 for all flavors except menthol and tobacco. Two-thirds of high school students who vape use menthol or mint flavors, making them nearly as popular as fruity flavors, according to the CDC’s National Youth Tobacco Survey.</a:t>
            </a:r>
          </a:p>
          <a:p>
            <a:pPr marL="172719" indent="-172719">
              <a:buFont typeface="Arial" panose="020B0604020202020204" pitchFamily="34" charset="0"/>
              <a:buChar char="•"/>
            </a:pPr>
            <a:r>
              <a:rPr lang="en-US" dirty="0"/>
              <a:t>Tank systems and disposable vape devices are not included in the flavor ban.</a:t>
            </a:r>
          </a:p>
          <a:p>
            <a:pPr marL="172719" indent="-172719">
              <a:buFont typeface="Arial" panose="020B0604020202020204" pitchFamily="34" charset="0"/>
              <a:buChar char="•"/>
            </a:pPr>
            <a:r>
              <a:rPr lang="en-US" dirty="0"/>
              <a:t>For example, the Puff Bar Disposable Pod Device (pictured on the right) is a portable vape system that offers 2% or 5% nicotine salt strength in flavors like strawberry, mint and pineapple lemonade for $6.95. Stig, another popular brand, comes in multiple flavors and sells for $20 for a 3-pack.</a:t>
            </a:r>
          </a:p>
          <a:p>
            <a:pPr marL="172719" indent="-172719">
              <a:buFont typeface="Arial" panose="020B0604020202020204" pitchFamily="34" charset="0"/>
              <a:buChar char="•"/>
            </a:pPr>
            <a:r>
              <a:rPr lang="en-US" dirty="0"/>
              <a:t>Companies will have the right to petition the FDA through the pre-market approval process to offer flavored cartridges and pods provided that they can show how they will deter use by youth.</a:t>
            </a:r>
          </a:p>
          <a:p>
            <a:pPr marL="172719" indent="-172719">
              <a:buFont typeface="Arial" panose="020B0604020202020204" pitchFamily="34" charset="0"/>
              <a:buChar char="•"/>
            </a:pPr>
            <a:r>
              <a:rPr lang="en-US" sz="1400" kern="1200" dirty="0">
                <a:solidFill>
                  <a:schemeClr val="tx1"/>
                </a:solidFill>
                <a:effectLst/>
                <a:latin typeface="+mn-lt"/>
                <a:ea typeface="+mn-ea"/>
                <a:cs typeface="+mn-cs"/>
              </a:rPr>
              <a:t>In July 2020, the FDA issued warning letters to Puff Bar and other disposable e-cigarette and e-liquid companies to remove their flavored products from the market because they do not have the required premarket authorization.</a:t>
            </a:r>
            <a:endParaRPr lang="en-US" dirty="0"/>
          </a:p>
          <a:p>
            <a:r>
              <a:rPr lang="en-US" sz="1100" dirty="0"/>
              <a:t>_____________</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Source: Food</a:t>
            </a:r>
            <a:r>
              <a:rPr lang="en-US" sz="1200" baseline="0" dirty="0"/>
              <a:t> and Drug Administration (FDA). (2020).</a:t>
            </a:r>
            <a:r>
              <a:rPr lang="en-US" sz="1200" b="0" baseline="0" dirty="0"/>
              <a:t> </a:t>
            </a:r>
            <a:r>
              <a:rPr lang="en-US" sz="1200" b="0" i="0" kern="1200" dirty="0">
                <a:solidFill>
                  <a:schemeClr val="tx1"/>
                </a:solidFill>
                <a:effectLst/>
                <a:latin typeface="+mn-lt"/>
                <a:ea typeface="+mn-ea"/>
                <a:cs typeface="+mn-cs"/>
              </a:rPr>
              <a:t>FDA finalizes enforcement policy on unauthorized flavored cartridge-based e-cigarettes that appeal to children, including fruit and mint. </a:t>
            </a:r>
            <a:r>
              <a:rPr lang="en-US" sz="1200" dirty="0">
                <a:hlinkClick r:id="rId3"/>
              </a:rPr>
              <a:t>https://www.fda.gov/news-events/press-announcements/fda-finalizes-enforcement-policy-unauthorized-flavored-cartridge-based-e-cigarettes-appeal-children</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49</a:t>
            </a:fld>
            <a:endParaRPr lang="en-US" dirty="0"/>
          </a:p>
        </p:txBody>
      </p:sp>
    </p:spTree>
    <p:extLst>
      <p:ext uri="{BB962C8B-B14F-4D97-AF65-F5344CB8AC3E}">
        <p14:creationId xmlns:p14="http://schemas.microsoft.com/office/powerpoint/2010/main" val="200249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237874-9146-4330-BCE1-A8C0DFA9340F}" type="slidenum">
              <a:rPr lang="en-US" smtClean="0"/>
              <a:pPr/>
              <a:t>5</a:t>
            </a:fld>
            <a:endParaRPr lang="en-US" dirty="0"/>
          </a:p>
        </p:txBody>
      </p:sp>
      <p:sp>
        <p:nvSpPr>
          <p:cNvPr id="5" name="Notes Placeholder 2">
            <a:extLst>
              <a:ext uri="{FF2B5EF4-FFF2-40B4-BE49-F238E27FC236}">
                <a16:creationId xmlns:a16="http://schemas.microsoft.com/office/drawing/2014/main" id="{BC2609C5-CCEA-9D4D-82DF-F3261FF5E746}"/>
              </a:ext>
            </a:extLst>
          </p:cNvPr>
          <p:cNvSpPr>
            <a:spLocks noGrp="1"/>
          </p:cNvSpPr>
          <p:nvPr>
            <p:ph type="body" idx="1"/>
          </p:nvPr>
        </p:nvSpPr>
        <p:spPr>
          <a:prstGeom prst="rect">
            <a:avLst/>
          </a:prstGeom>
        </p:spPr>
        <p:txBody>
          <a:bodyPr vert="horz" lIns="93174" tIns="46587" rIns="93174" bIns="46587" rtlCol="0"/>
          <a:lstStyle/>
          <a:p>
            <a:r>
              <a:rPr lang="en-US" dirty="0"/>
              <a:t>There have been several generations of vape devices:</a:t>
            </a:r>
          </a:p>
          <a:p>
            <a:pPr marL="230292" indent="-230292">
              <a:buFont typeface="+mj-lt"/>
              <a:buAutoNum type="arabicPeriod"/>
            </a:pPr>
            <a:r>
              <a:rPr lang="en-US" dirty="0"/>
              <a:t>The first generation, Cig-a-likes, looked like cigarettes including having the end light up with a red glow.  Later versions offered the capability to recharge and reuse the unit.</a:t>
            </a:r>
          </a:p>
          <a:p>
            <a:pPr marL="230292" indent="-230292">
              <a:buFont typeface="+mj-lt"/>
              <a:buAutoNum type="arabicPeriod"/>
            </a:pPr>
            <a:r>
              <a:rPr lang="en-US" dirty="0"/>
              <a:t>Second generation devices offered longer battery life and the ability to use e-liquids of choice.</a:t>
            </a:r>
          </a:p>
          <a:p>
            <a:pPr marL="230292" indent="-230292">
              <a:buFont typeface="+mj-lt"/>
              <a:buAutoNum type="arabicPeriod"/>
            </a:pPr>
            <a:r>
              <a:rPr lang="en-US" dirty="0"/>
              <a:t>Third generation devices, called mods, look like a walkie talkie and have the benefit of even longer battery charge and the ability to customize many of the component parts.  These devices produce the huge clouds you see on the street.</a:t>
            </a:r>
          </a:p>
          <a:p>
            <a:pPr marL="230292" indent="-230292">
              <a:buFont typeface="+mj-lt"/>
              <a:buAutoNum type="arabicPeriod"/>
            </a:pPr>
            <a:r>
              <a:rPr lang="en-US" dirty="0"/>
              <a:t>The fourth generation products are pod-based. They look like flash drives, are rechargeable using USB ports and use disposable pods that contain flavorings, nicotine or THC.</a:t>
            </a:r>
          </a:p>
        </p:txBody>
      </p:sp>
      <p:pic>
        <p:nvPicPr>
          <p:cNvPr id="7" name="Picture 6">
            <a:extLst>
              <a:ext uri="{FF2B5EF4-FFF2-40B4-BE49-F238E27FC236}">
                <a16:creationId xmlns:a16="http://schemas.microsoft.com/office/drawing/2014/main" id="{959B6956-0792-F94F-9FF9-B2EC64165F7C}"/>
              </a:ext>
            </a:extLst>
          </p:cNvPr>
          <p:cNvPicPr>
            <a:picLocks noChangeAspect="1"/>
          </p:cNvPicPr>
          <p:nvPr/>
        </p:nvPicPr>
        <p:blipFill>
          <a:blip r:embed="rId3"/>
          <a:stretch>
            <a:fillRect/>
          </a:stretch>
        </p:blipFill>
        <p:spPr>
          <a:xfrm>
            <a:off x="701356" y="7384745"/>
            <a:ext cx="5921695" cy="1917442"/>
          </a:xfrm>
          <a:prstGeom prst="rect">
            <a:avLst/>
          </a:prstGeom>
        </p:spPr>
      </p:pic>
    </p:spTree>
    <p:extLst>
      <p:ext uri="{BB962C8B-B14F-4D97-AF65-F5344CB8AC3E}">
        <p14:creationId xmlns:p14="http://schemas.microsoft.com/office/powerpoint/2010/main" val="427967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388938"/>
            <a:ext cx="5608637" cy="3155950"/>
          </a:xfrm>
        </p:spPr>
      </p:sp>
      <p:sp>
        <p:nvSpPr>
          <p:cNvPr id="3" name="Notes Placeholder 2"/>
          <p:cNvSpPr>
            <a:spLocks noGrp="1"/>
          </p:cNvSpPr>
          <p:nvPr>
            <p:ph type="body" idx="1"/>
          </p:nvPr>
        </p:nvSpPr>
        <p:spPr>
          <a:xfrm>
            <a:off x="314277" y="3703860"/>
            <a:ext cx="6634753" cy="5183780"/>
          </a:xfrm>
        </p:spPr>
        <p:txBody>
          <a:bodyPr/>
          <a:lstStyle/>
          <a:p>
            <a:pPr marL="285750" indent="-285750" defTabSz="826559">
              <a:buFont typeface="Arial" panose="020B0604020202020204" pitchFamily="34" charset="0"/>
              <a:buChar char="•"/>
              <a:defRPr/>
            </a:pPr>
            <a:r>
              <a:rPr lang="en-US" sz="1400" dirty="0"/>
              <a:t>Tobacco cigarettes are heavily regulated – no ads or flavors (other than tobacco and menthol). Unlike cigarettes, which have been prohibited from advertising on TV or the radio since 1971, there are no such restrictions on non-cigarette nicotine products.</a:t>
            </a:r>
          </a:p>
          <a:p>
            <a:pPr marL="742950" lvl="1" indent="-285750" defTabSz="826559">
              <a:buFont typeface="Arial" panose="020B0604020202020204" pitchFamily="34" charset="0"/>
              <a:buChar char="•"/>
              <a:defRPr/>
            </a:pPr>
            <a:r>
              <a:rPr lang="en-US" dirty="0"/>
              <a:t>The provisions of the 2016 deeming regulation are being</a:t>
            </a:r>
            <a:r>
              <a:rPr lang="en-US" baseline="0" dirty="0"/>
              <a:t> </a:t>
            </a:r>
            <a:r>
              <a:rPr lang="en-US" dirty="0"/>
              <a:t>phased in over the next several years. For example, while the minimum legal sale age of 18 and the ban on free samples took effect in August 2016, the disclosure of harmful or potentially harmful ingredients wasn’t required until August 2019. </a:t>
            </a:r>
          </a:p>
          <a:p>
            <a:pPr marL="742950" lvl="1" indent="-285750" defTabSz="826559">
              <a:buFont typeface="Arial" panose="020B0604020202020204" pitchFamily="34" charset="0"/>
              <a:buChar char="•"/>
              <a:defRPr/>
            </a:pPr>
            <a:r>
              <a:rPr lang="en-US" dirty="0"/>
              <a:t>As noted on the previous slide, the flavor ban only applies to single use cartridges and pods in ‘closed systems,’ so youth can fill their own cartridges with other</a:t>
            </a:r>
            <a:r>
              <a:rPr lang="en-US" baseline="0" dirty="0"/>
              <a:t> flavors.</a:t>
            </a:r>
            <a:endParaRPr lang="en-US" dirty="0"/>
          </a:p>
          <a:p>
            <a:pPr marL="742950" lvl="1" indent="-285750" defTabSz="826559">
              <a:buFont typeface="Arial" panose="020B0604020202020204" pitchFamily="34" charset="0"/>
              <a:buChar char="•"/>
              <a:defRPr/>
            </a:pPr>
            <a:r>
              <a:rPr lang="en-US" dirty="0"/>
              <a:t>Public health advocates have suggested more restrictions, such as requiring all vaping products to be available only behind the counter in pharmacies (similar to the policies enacted for Sudafed).</a:t>
            </a:r>
          </a:p>
          <a:p>
            <a:pPr marL="742950" lvl="1" indent="-285750" defTabSz="826559">
              <a:buFont typeface="Arial" panose="020B0604020202020204" pitchFamily="34" charset="0"/>
              <a:buChar char="•"/>
              <a:defRPr/>
            </a:pPr>
            <a:r>
              <a:rPr lang="en-US" dirty="0"/>
              <a:t>Countless sellers of counterfeit products are hawking their products in plain sight on social media with seeming impunity, using the ease and anonymity of social media to reach a massive audience of young people who vape.</a:t>
            </a:r>
          </a:p>
          <a:p>
            <a:pPr marL="742950" lvl="1" indent="-285750" defTabSz="826559">
              <a:buFont typeface="Arial" panose="020B0604020202020204" pitchFamily="34" charset="0"/>
              <a:buChar char="•"/>
              <a:defRPr/>
            </a:pPr>
            <a:r>
              <a:rPr lang="en-US" dirty="0"/>
              <a:t>The bottom line is that the federal government has walked back threats to ban flavors and delayed regulation, basically allowing the industry to police itself.</a:t>
            </a:r>
          </a:p>
          <a:p>
            <a:endParaRPr lang="en-US" sz="1100" dirty="0"/>
          </a:p>
          <a:p>
            <a:r>
              <a:rPr lang="en-US" sz="1100" dirty="0"/>
              <a:t>_____________</a:t>
            </a:r>
          </a:p>
          <a:p>
            <a:pPr defTabSz="826559">
              <a:defRPr/>
            </a:pPr>
            <a:endParaRPr lang="en-US" sz="1200" dirty="0"/>
          </a:p>
          <a:p>
            <a:pPr defTabSz="826559">
              <a:defRPr/>
            </a:pPr>
            <a:r>
              <a:rPr lang="en-US" sz="1200" dirty="0"/>
              <a:t>Source: Public Health Law Center. (2017). Regulating electronic cigarettes &amp; similar devices.</a:t>
            </a:r>
            <a:r>
              <a:rPr lang="en-US" sz="1200" baseline="0" dirty="0"/>
              <a:t> </a:t>
            </a:r>
            <a:r>
              <a:rPr lang="en-US" sz="1200" dirty="0">
                <a:hlinkClick r:id="rId3"/>
              </a:rPr>
              <a:t>https://www.publichealthlawcenter.org/sites/default/files/resources/tclc-guide-reg-ecigarettes-2016.pdf</a:t>
            </a:r>
            <a:endParaRPr lang="en-US" sz="1200" dirty="0"/>
          </a:p>
          <a:p>
            <a:r>
              <a:rPr lang="en-US" sz="1100" dirty="0"/>
              <a:t> </a:t>
            </a:r>
          </a:p>
        </p:txBody>
      </p:sp>
      <p:sp>
        <p:nvSpPr>
          <p:cNvPr id="4" name="Slide Number Placeholder 3"/>
          <p:cNvSpPr>
            <a:spLocks noGrp="1"/>
          </p:cNvSpPr>
          <p:nvPr>
            <p:ph type="sldNum" sz="quarter" idx="10"/>
          </p:nvPr>
        </p:nvSpPr>
        <p:spPr/>
        <p:txBody>
          <a:bodyPr/>
          <a:lstStyle/>
          <a:p>
            <a:fld id="{34145F08-EA92-2C4E-88C3-22BB73DE78A1}" type="slidenum">
              <a:rPr lang="en-US" smtClean="0"/>
              <a:pPr/>
              <a:t>50</a:t>
            </a:fld>
            <a:endParaRPr lang="en-US" dirty="0"/>
          </a:p>
        </p:txBody>
      </p:sp>
    </p:spTree>
    <p:extLst>
      <p:ext uri="{BB962C8B-B14F-4D97-AF65-F5344CB8AC3E}">
        <p14:creationId xmlns:p14="http://schemas.microsoft.com/office/powerpoint/2010/main" val="3773079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51</a:t>
            </a:fld>
            <a:endParaRPr lang="en-US" dirty="0"/>
          </a:p>
        </p:txBody>
      </p:sp>
    </p:spTree>
    <p:extLst>
      <p:ext uri="{BB962C8B-B14F-4D97-AF65-F5344CB8AC3E}">
        <p14:creationId xmlns:p14="http://schemas.microsoft.com/office/powerpoint/2010/main" val="3279978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a:t>
            </a:r>
            <a:r>
              <a:rPr lang="en-US" baseline="0" dirty="0"/>
              <a:t> we do?  Here’s the classic plan for preventing substance use in teens and young adults.</a:t>
            </a:r>
          </a:p>
          <a:p>
            <a:pPr marL="171450" indent="-171450">
              <a:buFont typeface="Arial" panose="020B0604020202020204" pitchFamily="34" charset="0"/>
              <a:buChar char="•"/>
            </a:pPr>
            <a:r>
              <a:rPr lang="en-US" baseline="0" dirty="0"/>
              <a:t>Start talking to students in middle school about the risks of vaping.</a:t>
            </a:r>
          </a:p>
          <a:p>
            <a:pPr marL="171450" lvl="0" indent="-171450">
              <a:lnSpc>
                <a:spcPct val="110000"/>
              </a:lnSpc>
              <a:buFont typeface="Arial" panose="020B0604020202020204" pitchFamily="34" charset="0"/>
              <a:buChar char="•"/>
            </a:pPr>
            <a:r>
              <a:rPr lang="en-US" dirty="0"/>
              <a:t>Educate and increase awareness of actual short- and long-term harms,</a:t>
            </a:r>
            <a:r>
              <a:rPr lang="en-US" baseline="0" dirty="0"/>
              <a:t> but skip the scare tactics.</a:t>
            </a:r>
          </a:p>
          <a:p>
            <a:pPr marL="171450" lvl="0" indent="-171450">
              <a:lnSpc>
                <a:spcPct val="110000"/>
              </a:lnSpc>
              <a:buFont typeface="Arial" panose="020B0604020202020204" pitchFamily="34" charset="0"/>
              <a:buChar char="•"/>
            </a:pPr>
            <a:r>
              <a:rPr lang="en-US" b="0" i="0" kern="1200" dirty="0">
                <a:solidFill>
                  <a:schemeClr val="tx1"/>
                </a:solidFill>
                <a:effectLst/>
                <a:latin typeface="+mn-lt"/>
                <a:ea typeface="+mn-ea"/>
                <a:cs typeface="+mn-cs"/>
              </a:rPr>
              <a:t>Appeal to sense</a:t>
            </a:r>
            <a:r>
              <a:rPr lang="en-US" b="0" i="0" kern="1200" baseline="0" dirty="0">
                <a:solidFill>
                  <a:schemeClr val="tx1"/>
                </a:solidFill>
                <a:effectLst/>
                <a:latin typeface="+mn-lt"/>
                <a:ea typeface="+mn-ea"/>
                <a:cs typeface="+mn-cs"/>
              </a:rPr>
              <a:t> of independence and rebellion. </a:t>
            </a:r>
            <a:r>
              <a:rPr lang="en-US" b="0" i="0" kern="1200" dirty="0">
                <a:solidFill>
                  <a:schemeClr val="tx1"/>
                </a:solidFill>
                <a:effectLst/>
                <a:latin typeface="+mn-lt"/>
                <a:ea typeface="+mn-ea"/>
                <a:cs typeface="+mn-cs"/>
              </a:rPr>
              <a:t>The most effective way we can educate teenagers is by showing them that these companies, both the classic tobacco industry as well as the vapor companies, are trying to get them addicted to their products so that they’ll use them for a long time. They’re trying to exploit young people as a way of making money. That tends to work. They realize that when they see a classmate smoking, that person has been manipulated and got hooked by these rich companies. </a:t>
            </a:r>
            <a:endParaRPr lang="en-US" dirty="0"/>
          </a:p>
          <a:p>
            <a:pPr marL="171450" lvl="0" indent="-171450">
              <a:lnSpc>
                <a:spcPct val="110000"/>
              </a:lnSpc>
              <a:buFont typeface="Arial" panose="020B0604020202020204" pitchFamily="34" charset="0"/>
              <a:buChar char="•"/>
            </a:pPr>
            <a:r>
              <a:rPr lang="en-US" dirty="0"/>
              <a:t>Reduce access and availability – report gas stations and convenience stores near the school that may be selling products to students. </a:t>
            </a:r>
          </a:p>
          <a:p>
            <a:pPr marL="171450" lvl="0" indent="-171450">
              <a:lnSpc>
                <a:spcPct val="110000"/>
              </a:lnSpc>
              <a:buFont typeface="Arial" panose="020B0604020202020204" pitchFamily="34" charset="0"/>
              <a:buChar char="•"/>
            </a:pPr>
            <a:r>
              <a:rPr lang="en-US" dirty="0"/>
              <a:t>School counselors may be able to help with early detection of risk (e.g., anxiety, depression, etc.).  </a:t>
            </a:r>
          </a:p>
          <a:p>
            <a:pPr marL="171450" lvl="0" indent="-171450">
              <a:lnSpc>
                <a:spcPct val="110000"/>
              </a:lnSpc>
              <a:buFont typeface="Arial" panose="020B0604020202020204" pitchFamily="34" charset="0"/>
              <a:buChar char="•"/>
            </a:pPr>
            <a:r>
              <a:rPr lang="en-US" dirty="0"/>
              <a:t>Utilize health-based interventions that promote cessation and improved mental health.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52</a:t>
            </a:fld>
            <a:endParaRPr lang="en-US"/>
          </a:p>
        </p:txBody>
      </p:sp>
    </p:spTree>
    <p:extLst>
      <p:ext uri="{BB962C8B-B14F-4D97-AF65-F5344CB8AC3E}">
        <p14:creationId xmlns:p14="http://schemas.microsoft.com/office/powerpoint/2010/main" val="147982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teachers and other staff are aware of signs that indicate vaping, including:</a:t>
            </a:r>
          </a:p>
          <a:p>
            <a:pPr marL="171450" indent="-171450">
              <a:buFont typeface="Arial" panose="020B0604020202020204" pitchFamily="34" charset="0"/>
              <a:buChar char="•"/>
            </a:pPr>
            <a:r>
              <a:rPr lang="en-US" dirty="0"/>
              <a:t>Frequent trips to the bathroom at about the same time every day  </a:t>
            </a:r>
          </a:p>
          <a:p>
            <a:pPr marL="171450" indent="-171450">
              <a:buFont typeface="Arial" panose="020B0604020202020204" pitchFamily="34" charset="0"/>
              <a:buChar char="•"/>
            </a:pPr>
            <a:r>
              <a:rPr lang="en-US" dirty="0"/>
              <a:t>Mood changes before and after leaving the room (may be irritable before leaving and seem less stressed upon return)</a:t>
            </a:r>
          </a:p>
          <a:p>
            <a:pPr marL="171450" indent="-171450">
              <a:buFont typeface="Arial" panose="020B0604020202020204" pitchFamily="34" charset="0"/>
              <a:buChar char="•"/>
            </a:pPr>
            <a:r>
              <a:rPr lang="en-US" dirty="0"/>
              <a:t>Hanging out in bathroom stalls together  - teens report that there is a preferred bathroom where students vape together during breaks</a:t>
            </a:r>
          </a:p>
          <a:p>
            <a:pPr marL="171450" indent="-171450">
              <a:buFont typeface="Arial" panose="020B0604020202020204" pitchFamily="34" charset="0"/>
              <a:buChar char="•"/>
            </a:pPr>
            <a:r>
              <a:rPr lang="en-US" dirty="0"/>
              <a:t>Check pop-up ceiling (may find vaping devices) </a:t>
            </a:r>
          </a:p>
          <a:p>
            <a:pPr marL="171450" indent="-171450">
              <a:buFont typeface="Arial" panose="020B0604020202020204" pitchFamily="34" charset="0"/>
              <a:buChar char="•"/>
            </a:pPr>
            <a:r>
              <a:rPr lang="en-US" dirty="0"/>
              <a:t>Returning to class smelling of mint or fruity sweet scents</a:t>
            </a:r>
          </a:p>
          <a:p>
            <a:pPr marL="171450" indent="-171450">
              <a:buFont typeface="Arial" panose="020B0604020202020204" pitchFamily="34" charset="0"/>
              <a:buChar char="•"/>
            </a:pPr>
            <a:r>
              <a:rPr lang="en-US" dirty="0"/>
              <a:t>Putting what appear to be thick markers or pens in their mouths; using colorful USB-like devices which are vape pens</a:t>
            </a:r>
          </a:p>
          <a:p>
            <a:pPr marL="171450" indent="-171450">
              <a:buFont typeface="Arial" panose="020B0604020202020204" pitchFamily="34" charset="0"/>
              <a:buChar char="•"/>
            </a:pPr>
            <a:r>
              <a:rPr lang="en-US" dirty="0"/>
              <a:t>Using lanyards or hoodies to hide vaping devices. Kids will often vape in class when the teacher’s back is turned, blowing the aerosol into their hoodie. </a:t>
            </a:r>
          </a:p>
          <a:p>
            <a:pPr marL="171450" indent="-171450">
              <a:buFont typeface="Arial" panose="020B0604020202020204" pitchFamily="34" charset="0"/>
              <a:buChar char="•"/>
            </a:pPr>
            <a:r>
              <a:rPr lang="en-US" dirty="0"/>
              <a:t>Students</a:t>
            </a:r>
            <a:r>
              <a:rPr lang="en-US" baseline="0" dirty="0"/>
              <a:t> displaying unusual or unexplained changes in mood, irritability, concentration, behavior, or academic performance.</a:t>
            </a:r>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53</a:t>
            </a:fld>
            <a:endParaRPr lang="en-US" dirty="0"/>
          </a:p>
        </p:txBody>
      </p:sp>
    </p:spTree>
    <p:extLst>
      <p:ext uri="{BB962C8B-B14F-4D97-AF65-F5344CB8AC3E}">
        <p14:creationId xmlns:p14="http://schemas.microsoft.com/office/powerpoint/2010/main" val="3446724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Truth Initiative survey found that:</a:t>
            </a:r>
          </a:p>
          <a:p>
            <a:pPr marL="171450" indent="-171450">
              <a:buFont typeface="Arial" panose="020B0604020202020204" pitchFamily="34" charset="0"/>
              <a:buChar char="•"/>
            </a:pPr>
            <a:r>
              <a:rPr lang="en-US" b="0" i="0" kern="1200" dirty="0">
                <a:solidFill>
                  <a:schemeClr val="tx1"/>
                </a:solidFill>
                <a:effectLst/>
                <a:latin typeface="+mn-lt"/>
                <a:ea typeface="+mn-ea"/>
                <a:cs typeface="+mn-cs"/>
              </a:rPr>
              <a:t>41% of teachers and administrators reported that their school uses camera surveillance near the school’s restroom </a:t>
            </a:r>
          </a:p>
          <a:p>
            <a:pPr marL="171450" indent="-171450">
              <a:buFont typeface="Arial" panose="020B0604020202020204" pitchFamily="34" charset="0"/>
              <a:buChar char="•"/>
            </a:pPr>
            <a:r>
              <a:rPr lang="en-US" b="0" i="0" kern="1200" dirty="0">
                <a:solidFill>
                  <a:schemeClr val="tx1"/>
                </a:solidFill>
                <a:effectLst/>
                <a:latin typeface="+mn-lt"/>
                <a:ea typeface="+mn-ea"/>
                <a:cs typeface="+mn-cs"/>
              </a:rPr>
              <a:t>46% reported camera surveillance elsewhere in the school </a:t>
            </a:r>
          </a:p>
          <a:p>
            <a:pPr marL="171450" indent="-171450">
              <a:buFont typeface="Arial" panose="020B0604020202020204" pitchFamily="34" charset="0"/>
              <a:buChar char="•"/>
            </a:pPr>
            <a:r>
              <a:rPr lang="en-US" b="0" i="0" kern="1200" dirty="0">
                <a:solidFill>
                  <a:schemeClr val="tx1"/>
                </a:solidFill>
                <a:effectLst/>
                <a:latin typeface="+mn-lt"/>
                <a:ea typeface="+mn-ea"/>
                <a:cs typeface="+mn-cs"/>
              </a:rPr>
              <a:t>23% reported using assigned teachers for restroom surveillance </a:t>
            </a:r>
          </a:p>
          <a:p>
            <a:pPr marL="171450" indent="-171450">
              <a:buFont typeface="Arial" panose="020B0604020202020204" pitchFamily="34" charset="0"/>
              <a:buChar char="•"/>
            </a:pPr>
            <a:r>
              <a:rPr lang="en-US" b="0" i="0" kern="1200" dirty="0">
                <a:solidFill>
                  <a:schemeClr val="tx1"/>
                </a:solidFill>
                <a:effectLst/>
                <a:latin typeface="+mn-lt"/>
                <a:ea typeface="+mn-ea"/>
                <a:cs typeface="+mn-cs"/>
              </a:rPr>
              <a:t>9% reported removing restroom doors </a:t>
            </a:r>
          </a:p>
          <a:p>
            <a:endParaRPr lang="en-US"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b="0" i="0" kern="1200" dirty="0">
                <a:solidFill>
                  <a:schemeClr val="tx1"/>
                </a:solidFill>
                <a:effectLst/>
                <a:latin typeface="+mn-lt"/>
                <a:ea typeface="+mn-ea"/>
                <a:cs typeface="+mn-cs"/>
              </a:rPr>
              <a:t>34% reported no formal communication from the school to students’ parents about e-cigarette use at school</a:t>
            </a:r>
          </a:p>
          <a:p>
            <a:pPr marL="171450" indent="-171450">
              <a:buFont typeface="Arial" panose="020B0604020202020204" pitchFamily="34" charset="0"/>
              <a:buChar char="•"/>
            </a:pPr>
            <a:r>
              <a:rPr lang="en-US" b="0" i="0" kern="1200" dirty="0">
                <a:solidFill>
                  <a:schemeClr val="tx1"/>
                </a:solidFill>
                <a:effectLst/>
                <a:latin typeface="+mn-lt"/>
                <a:ea typeface="+mn-ea"/>
                <a:cs typeface="+mn-cs"/>
              </a:rPr>
              <a:t>Just over 40%</a:t>
            </a:r>
            <a:r>
              <a:rPr lang="en-US" b="0" i="0" kern="1200" baseline="0" dirty="0">
                <a:solidFill>
                  <a:schemeClr val="tx1"/>
                </a:solidFill>
                <a:effectLst/>
                <a:latin typeface="+mn-lt"/>
                <a:ea typeface="+mn-ea"/>
                <a:cs typeface="+mn-cs"/>
              </a:rPr>
              <a:t> </a:t>
            </a:r>
            <a:r>
              <a:rPr lang="en-US" b="0" i="0" kern="1200" dirty="0">
                <a:solidFill>
                  <a:schemeClr val="tx1"/>
                </a:solidFill>
                <a:effectLst/>
                <a:latin typeface="+mn-lt"/>
                <a:ea typeface="+mn-ea"/>
                <a:cs typeface="+mn-cs"/>
              </a:rPr>
              <a:t>reported that their school sent a letter or email home, 28% reported phone calls,</a:t>
            </a:r>
            <a:r>
              <a:rPr lang="en-US" b="0" i="0" kern="1200" baseline="0" dirty="0">
                <a:solidFill>
                  <a:schemeClr val="tx1"/>
                </a:solidFill>
                <a:effectLst/>
                <a:latin typeface="+mn-lt"/>
                <a:ea typeface="+mn-ea"/>
                <a:cs typeface="+mn-cs"/>
              </a:rPr>
              <a:t> 22% had </a:t>
            </a:r>
            <a:r>
              <a:rPr lang="en-US" b="0" i="0" kern="1200" dirty="0">
                <a:solidFill>
                  <a:schemeClr val="tx1"/>
                </a:solidFill>
                <a:effectLst/>
                <a:latin typeface="+mn-lt"/>
                <a:ea typeface="+mn-ea"/>
                <a:cs typeface="+mn-cs"/>
              </a:rPr>
              <a:t>one-on-one meetings</a:t>
            </a:r>
            <a:r>
              <a:rPr lang="en-US" b="0" i="0" kern="1200" baseline="0" dirty="0">
                <a:solidFill>
                  <a:schemeClr val="tx1"/>
                </a:solidFill>
                <a:effectLst/>
                <a:latin typeface="+mn-lt"/>
                <a:ea typeface="+mn-ea"/>
                <a:cs typeface="+mn-cs"/>
              </a:rPr>
              <a:t> </a:t>
            </a:r>
            <a:r>
              <a:rPr lang="en-US" b="0" i="0" kern="1200" dirty="0">
                <a:solidFill>
                  <a:schemeClr val="tx1"/>
                </a:solidFill>
                <a:effectLst/>
                <a:latin typeface="+mn-lt"/>
                <a:ea typeface="+mn-ea"/>
                <a:cs typeface="+mn-cs"/>
              </a:rPr>
              <a:t>and 22% had</a:t>
            </a:r>
            <a:r>
              <a:rPr lang="en-US" b="0" i="0" kern="1200" baseline="0" dirty="0">
                <a:solidFill>
                  <a:schemeClr val="tx1"/>
                </a:solidFill>
                <a:effectLst/>
                <a:latin typeface="+mn-lt"/>
                <a:ea typeface="+mn-ea"/>
                <a:cs typeface="+mn-cs"/>
              </a:rPr>
              <a:t> </a:t>
            </a:r>
            <a:r>
              <a:rPr lang="en-US" b="0" i="0" kern="1200" dirty="0">
                <a:solidFill>
                  <a:schemeClr val="tx1"/>
                </a:solidFill>
                <a:effectLst/>
                <a:latin typeface="+mn-lt"/>
                <a:ea typeface="+mn-ea"/>
                <a:cs typeface="+mn-cs"/>
              </a:rPr>
              <a:t>PTA/town hall meetings as forms of communication with parents  </a:t>
            </a:r>
            <a:br>
              <a:rPr lang="en-US" b="0" i="0" kern="1200" dirty="0">
                <a:solidFill>
                  <a:schemeClr val="tx1"/>
                </a:solidFill>
                <a:effectLst/>
                <a:latin typeface="+mn-lt"/>
                <a:ea typeface="+mn-ea"/>
                <a:cs typeface="+mn-cs"/>
              </a:rPr>
            </a:br>
            <a:endParaRPr lang="en-US" b="0" i="0" kern="1200" dirty="0">
              <a:solidFill>
                <a:schemeClr val="tx1"/>
              </a:solidFill>
              <a:effectLst/>
              <a:latin typeface="+mn-lt"/>
              <a:ea typeface="+mn-ea"/>
              <a:cs typeface="+mn-cs"/>
            </a:endParaRPr>
          </a:p>
          <a:p>
            <a:pPr fontAlgn="base"/>
            <a:r>
              <a:rPr lang="en-US" dirty="0"/>
              <a:t>__________________</a:t>
            </a:r>
          </a:p>
          <a:p>
            <a:pPr fontAlgn="base"/>
            <a:endParaRPr lang="en-US" sz="1200" dirty="0"/>
          </a:p>
          <a:p>
            <a:pPr lvl="0" fontAlgn="base">
              <a:defRPr/>
            </a:pPr>
            <a:r>
              <a:rPr lang="en-US" sz="1200" dirty="0"/>
              <a:t>Source:</a:t>
            </a:r>
            <a:r>
              <a:rPr lang="en-US" sz="1200" baseline="0" dirty="0"/>
              <a:t> Truth Initiative. (2019). </a:t>
            </a:r>
            <a:r>
              <a:rPr lang="en-US" sz="1200" b="0" i="0" kern="1200" dirty="0">
                <a:solidFill>
                  <a:schemeClr val="tx1"/>
                </a:solidFill>
                <a:effectLst/>
                <a:latin typeface="+mn-lt"/>
                <a:ea typeface="+mn-ea"/>
                <a:cs typeface="+mn-cs"/>
              </a:rPr>
              <a:t>How are schools responding to JUUL and the youth e-cigarette epidemic? </a:t>
            </a:r>
            <a:r>
              <a:rPr lang="en-US" sz="1200" dirty="0">
                <a:hlinkClick r:id="rId3"/>
              </a:rPr>
              <a:t>https://truthinitiative.org/research-resources/emerging-tobacco-products/how-are-schools-responding-juul-and-youth-e-cigarette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50762C-8874-3E4E-A658-52CC4F156303}" type="slidenum">
              <a:rPr lang="en-US" smtClean="0"/>
              <a:t>54</a:t>
            </a:fld>
            <a:endParaRPr lang="en-US"/>
          </a:p>
        </p:txBody>
      </p:sp>
    </p:spTree>
    <p:extLst>
      <p:ext uri="{BB962C8B-B14F-4D97-AF65-F5344CB8AC3E}">
        <p14:creationId xmlns:p14="http://schemas.microsoft.com/office/powerpoint/2010/main" val="3608925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 an anti-vaping curriculum, educating kids about the risks of vaping, challenging students’ perceived norms regarding how many kids vape, acknowledging</a:t>
            </a:r>
            <a:r>
              <a:rPr lang="en-US" baseline="0" dirty="0"/>
              <a:t> the pull of nicotine addiction and appealing to students’ desire for independence by demonstrating</a:t>
            </a:r>
            <a:r>
              <a:rPr lang="en-US" dirty="0"/>
              <a:t> how companies market their products to kids in order to make them dependent on nicotine and ensure long-term</a:t>
            </a:r>
            <a:r>
              <a:rPr lang="en-US" baseline="0" dirty="0"/>
              <a:t> profits.</a:t>
            </a:r>
          </a:p>
          <a:p>
            <a:pPr marL="171450" indent="-171450">
              <a:buFont typeface="Arial" panose="020B0604020202020204" pitchFamily="34" charset="0"/>
              <a:buChar char="•"/>
            </a:pPr>
            <a:r>
              <a:rPr lang="en-US" dirty="0"/>
              <a:t>Let students create anti-vaping campaigns and share it with their peers.</a:t>
            </a:r>
          </a:p>
          <a:p>
            <a:pPr marL="171450" indent="-171450">
              <a:buFont typeface="Arial" panose="020B0604020202020204" pitchFamily="34" charset="0"/>
              <a:buChar char="•"/>
            </a:pPr>
            <a:r>
              <a:rPr lang="en-US" dirty="0"/>
              <a:t>Offer alternative, safer means for students to take risks,</a:t>
            </a:r>
            <a:r>
              <a:rPr lang="en-US" baseline="0" dirty="0"/>
              <a:t> socialize, reduce stress and have fun.</a:t>
            </a:r>
          </a:p>
          <a:p>
            <a:endParaRPr lang="en-US" baseline="0" dirty="0"/>
          </a:p>
          <a:p>
            <a:pPr fontAlgn="base"/>
            <a:r>
              <a:rPr lang="en-US" dirty="0"/>
              <a:t>__________________</a:t>
            </a:r>
          </a:p>
          <a:p>
            <a:pPr fontAlgn="base"/>
            <a:endParaRPr lang="en-US" dirty="0"/>
          </a:p>
          <a:p>
            <a:pPr lvl="0" fontAlgn="base">
              <a:defRPr/>
            </a:pPr>
            <a:r>
              <a:rPr lang="en-US" sz="1200" dirty="0"/>
              <a:t>Source:</a:t>
            </a:r>
            <a:r>
              <a:rPr lang="en-US" sz="1200" baseline="0" dirty="0"/>
              <a:t> Examples of promising approaches: Katims, L. (2019, April 30). </a:t>
            </a:r>
            <a:r>
              <a:rPr lang="en-US" sz="1200" b="0" i="0" kern="1200" dirty="0">
                <a:solidFill>
                  <a:schemeClr val="tx1"/>
                </a:solidFill>
                <a:effectLst/>
                <a:latin typeface="+mn-lt"/>
                <a:ea typeface="+mn-ea"/>
                <a:cs typeface="+mn-cs"/>
              </a:rPr>
              <a:t>California fights vaping in schools. </a:t>
            </a:r>
            <a:r>
              <a:rPr lang="en-US" sz="1200" dirty="0">
                <a:hlinkClick r:id="rId3"/>
              </a:rPr>
              <a:t>https://www.usnews.com/news/best-states/articles/2019-04-30/california-focuses-on-education-to-curb-vaping-in-schools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50762C-8874-3E4E-A658-52CC4F156303}" type="slidenum">
              <a:rPr lang="en-US" smtClean="0"/>
              <a:t>55</a:t>
            </a:fld>
            <a:endParaRPr lang="en-US" dirty="0"/>
          </a:p>
        </p:txBody>
      </p:sp>
    </p:spTree>
    <p:extLst>
      <p:ext uri="{BB962C8B-B14F-4D97-AF65-F5344CB8AC3E}">
        <p14:creationId xmlns:p14="http://schemas.microsoft.com/office/powerpoint/2010/main" val="1956979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400" dirty="0"/>
              <a:t>And what can we convey directly to teens that might help?  </a:t>
            </a:r>
          </a:p>
          <a:p>
            <a:pPr marL="177303" indent="-177303">
              <a:buFont typeface="Arial" panose="020B0604020202020204" pitchFamily="34" charset="0"/>
              <a:buChar char="•"/>
            </a:pPr>
            <a:r>
              <a:rPr lang="en-US" sz="1400" dirty="0"/>
              <a:t>Don’t fall for it – don’t let big businesses like the tobacco industry take advantage of you.</a:t>
            </a:r>
          </a:p>
          <a:p>
            <a:pPr marL="177303" indent="-177303">
              <a:buFont typeface="Arial" panose="020B0604020202020204" pitchFamily="34" charset="0"/>
              <a:buChar char="•"/>
            </a:pPr>
            <a:r>
              <a:rPr lang="en-US" sz="1400" dirty="0"/>
              <a:t>Flip the script. Portray vaping as conformist instead of rebellious. Explain to kids that vaping companies are part of the cigarette industry. We need to show kids that by being 'rebellious' and vaping, they're doing exactly what the industry wants them to do. </a:t>
            </a:r>
          </a:p>
          <a:p>
            <a:pPr marL="177303" indent="-177303">
              <a:buFont typeface="Arial" panose="020B0604020202020204" pitchFamily="34" charset="0"/>
              <a:buChar char="•"/>
            </a:pPr>
            <a:r>
              <a:rPr lang="en-US" sz="1400" dirty="0"/>
              <a:t>Don’t be fooled by celebrity and social media promotions – there’s money behind them, not your best interests.</a:t>
            </a:r>
          </a:p>
          <a:p>
            <a:pPr marL="177303" indent="-177303" defTabSz="832676">
              <a:buFont typeface="Arial" panose="020B0604020202020204" pitchFamily="34" charset="0"/>
              <a:buChar char="•"/>
              <a:defRPr/>
            </a:pPr>
            <a:r>
              <a:rPr lang="en-US" sz="1400" dirty="0"/>
              <a:t>Don’t harm the environment with plastic waste from cannabis packaging and the electronic-cigarette cartridges used for vaping.</a:t>
            </a:r>
          </a:p>
          <a:p>
            <a:pPr marL="177303" indent="-177303">
              <a:buFont typeface="Arial" panose="020B0604020202020204" pitchFamily="34" charset="0"/>
              <a:buChar char="•"/>
            </a:pPr>
            <a:r>
              <a:rPr lang="en-US" sz="1400" dirty="0"/>
              <a:t>Make smart and healthy choices. </a:t>
            </a:r>
          </a:p>
          <a:p>
            <a:pPr marL="177303" indent="-177303">
              <a:buFont typeface="Arial" panose="020B0604020202020204" pitchFamily="34" charset="0"/>
              <a:buChar char="•"/>
            </a:pPr>
            <a:r>
              <a:rPr lang="en-US" sz="1400" dirty="0"/>
              <a:t>You only have one brain and body and, at this stage, they are in pretty great condition – why mess with it?</a:t>
            </a:r>
          </a:p>
          <a:p>
            <a:pPr marL="136441" lvl="0" indent="-177303" defTabSz="832676">
              <a:buFont typeface="Arial" panose="020B0604020202020204" pitchFamily="34" charset="0"/>
              <a:buChar char="•"/>
              <a:defRPr/>
            </a:pPr>
            <a:r>
              <a:rPr lang="en-US" sz="1400" dirty="0"/>
              <a:t>A recent study found that just focusing on addiction wasn’t enough to convince kids – they jokingly refer to themselves as addicted to chocolate, other food, their phones or coffee. Instead, participants wanted more facts about the negative consequences of vaping. Messages associated with the health effects resonated most for teens.</a:t>
            </a:r>
            <a:br>
              <a:rPr lang="en-US" sz="1400" dirty="0"/>
            </a:br>
            <a:endParaRPr lang="en-US" sz="1400" dirty="0"/>
          </a:p>
          <a:p>
            <a:pPr fontAlgn="base"/>
            <a:r>
              <a:rPr lang="en-US" dirty="0"/>
              <a:t>__________________</a:t>
            </a:r>
          </a:p>
          <a:p>
            <a:pPr fontAlgn="base"/>
            <a:endParaRPr lang="en-US" dirty="0"/>
          </a:p>
          <a:p>
            <a:pPr lvl="0" fontAlgn="base">
              <a:defRPr/>
            </a:pPr>
            <a:r>
              <a:rPr lang="en-US" sz="1200" dirty="0"/>
              <a:t>Source: </a:t>
            </a:r>
          </a:p>
          <a:p>
            <a:r>
              <a:rPr lang="en-US" sz="1200" dirty="0" err="1"/>
              <a:t>Roditis</a:t>
            </a:r>
            <a:r>
              <a:rPr lang="en-US" sz="1200" dirty="0"/>
              <a:t> et al.</a:t>
            </a:r>
            <a:r>
              <a:rPr lang="en-US" sz="1200" baseline="0" dirty="0"/>
              <a:t> (2019). </a:t>
            </a:r>
            <a:r>
              <a:rPr lang="en-US" sz="1200" dirty="0"/>
              <a:t>Reactions to electronic nicotine delivery system (ENDS) prevention messages: Results from qualitative research used to inform FDA's first youth ENDS prevention campaign. </a:t>
            </a:r>
            <a:r>
              <a:rPr lang="en-US" sz="1200" dirty="0">
                <a:hlinkClick r:id="rId3"/>
              </a:rPr>
              <a:t>https://tobaccocontrol.bmj.com/content/early/2019/09/10/tobaccocontrol-2019-055104</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56</a:t>
            </a:fld>
            <a:endParaRPr lang="en-US" dirty="0"/>
          </a:p>
        </p:txBody>
      </p:sp>
    </p:spTree>
    <p:extLst>
      <p:ext uri="{BB962C8B-B14F-4D97-AF65-F5344CB8AC3E}">
        <p14:creationId xmlns:p14="http://schemas.microsoft.com/office/powerpoint/2010/main" val="2454282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 attuned to popular vaping venues on campus</a:t>
            </a:r>
            <a:r>
              <a:rPr lang="en-US" baseline="0" dirty="0"/>
              <a:t> and intervene appropriately.</a:t>
            </a:r>
            <a:endParaRPr lang="en-US" dirty="0"/>
          </a:p>
          <a:p>
            <a:pPr marL="171450" marR="0" lvl="0" indent="-171450" algn="l" defTabSz="8204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surveys to track use and progress, and adjust approaches</a:t>
            </a:r>
            <a:r>
              <a:rPr lang="en-US" baseline="0" dirty="0"/>
              <a:t> accordingly.</a:t>
            </a:r>
            <a:endParaRPr lang="en-US" dirty="0"/>
          </a:p>
          <a:p>
            <a:pPr marL="171450" indent="-171450">
              <a:buFont typeface="Arial" panose="020B0604020202020204" pitchFamily="34" charset="0"/>
              <a:buChar char="•"/>
            </a:pPr>
            <a:r>
              <a:rPr lang="en-US" dirty="0"/>
              <a:t>Educate staff on the harms of vaping and how to recognize it in the classroom and elsewhere on school property.  </a:t>
            </a:r>
          </a:p>
          <a:p>
            <a:pPr marL="171450" indent="-171450">
              <a:buFont typeface="Arial" panose="020B0604020202020204" pitchFamily="34" charset="0"/>
              <a:buChar char="•"/>
            </a:pPr>
            <a:r>
              <a:rPr lang="en-US" dirty="0"/>
              <a:t>Host community events to educate parents and caregivers. Many schools have held panels including clinicians, pulmonologists and substance use experts to explain the basics, the risks of vaping and how to respond.</a:t>
            </a:r>
          </a:p>
          <a:p>
            <a:pPr marL="171450" indent="-171450">
              <a:buFont typeface="Arial" panose="020B0604020202020204" pitchFamily="34" charset="0"/>
              <a:buChar char="•"/>
            </a:pPr>
            <a:r>
              <a:rPr lang="en-US" dirty="0"/>
              <a:t>Rather than punish students who are vaping, identify</a:t>
            </a:r>
            <a:r>
              <a:rPr lang="en-US" baseline="0" dirty="0"/>
              <a:t> students in need of help and </a:t>
            </a:r>
            <a:r>
              <a:rPr lang="en-US" dirty="0"/>
              <a:t>get them treatment. Some schools are creating support groups for teens who want to quit.</a:t>
            </a:r>
          </a:p>
          <a:p>
            <a:pPr marL="171450" indent="-171450">
              <a:buFont typeface="Arial" panose="020B0604020202020204" pitchFamily="34" charset="0"/>
              <a:buChar char="•"/>
            </a:pPr>
            <a:r>
              <a:rPr lang="en-US" dirty="0"/>
              <a:t>Share community resources such as professional</a:t>
            </a:r>
            <a:r>
              <a:rPr lang="en-US" baseline="0" dirty="0"/>
              <a:t> </a:t>
            </a:r>
            <a:r>
              <a:rPr lang="en-US" dirty="0"/>
              <a:t>counseling supports, </a:t>
            </a:r>
            <a:r>
              <a:rPr lang="en-US" dirty="0" err="1"/>
              <a:t>quitlines</a:t>
            </a:r>
            <a:r>
              <a:rPr lang="en-US" dirty="0"/>
              <a:t> and support groups.</a:t>
            </a:r>
          </a:p>
          <a:p>
            <a:pPr marL="171450" indent="-171450">
              <a:buFont typeface="Arial" panose="020B0604020202020204" pitchFamily="34" charset="0"/>
              <a:buChar char="•"/>
            </a:pPr>
            <a:r>
              <a:rPr lang="en-US" dirty="0"/>
              <a:t>The state of Massachusetts has developed a toolkit for its schools that includes useful information as to how schools can address e-cigarette use. </a:t>
            </a:r>
            <a:r>
              <a:rPr lang="en-US" dirty="0">
                <a:hlinkClick r:id="rId3"/>
              </a:rPr>
              <a:t>http://makesmokinghistory.org/wp-content/uploads/2018/08/VapingToolkit2018.pdf</a:t>
            </a:r>
            <a:endParaRPr lang="en-US" dirty="0"/>
          </a:p>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57</a:t>
            </a:fld>
            <a:endParaRPr lang="en-US" dirty="0"/>
          </a:p>
        </p:txBody>
      </p:sp>
    </p:spTree>
    <p:extLst>
      <p:ext uri="{BB962C8B-B14F-4D97-AF65-F5344CB8AC3E}">
        <p14:creationId xmlns:p14="http://schemas.microsoft.com/office/powerpoint/2010/main" val="5562948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and on the next slide, are some youth-oriented</a:t>
            </a:r>
            <a:r>
              <a:rPr lang="en-US" baseline="0" dirty="0"/>
              <a:t> presentations, curricula and other materials and resources for schools to use with students.</a:t>
            </a:r>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58</a:t>
            </a:fld>
            <a:endParaRPr lang="en-US" dirty="0"/>
          </a:p>
        </p:txBody>
      </p:sp>
    </p:spTree>
    <p:extLst>
      <p:ext uri="{BB962C8B-B14F-4D97-AF65-F5344CB8AC3E}">
        <p14:creationId xmlns:p14="http://schemas.microsoft.com/office/powerpoint/2010/main" val="14185180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59</a:t>
            </a:fld>
            <a:endParaRPr lang="en-US" dirty="0"/>
          </a:p>
        </p:txBody>
      </p:sp>
    </p:spTree>
    <p:extLst>
      <p:ext uri="{BB962C8B-B14F-4D97-AF65-F5344CB8AC3E}">
        <p14:creationId xmlns:p14="http://schemas.microsoft.com/office/powerpoint/2010/main" val="370707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JUUL, currently the most popular brand of vape devices on the market, has a sleek design which is easy to conceal. JUUL initially offered a variety of kid-friendly flavors like mango, mint and fruit, but only menthol and tobacco flavors are for sale now as a result of pressure from the U.S.</a:t>
            </a:r>
            <a:r>
              <a:rPr lang="en-US" baseline="0" dirty="0"/>
              <a:t> government (the </a:t>
            </a:r>
            <a:r>
              <a:rPr lang="en-US" dirty="0"/>
              <a:t>Food and Drug</a:t>
            </a:r>
            <a:r>
              <a:rPr lang="en-US" baseline="0" dirty="0"/>
              <a:t> </a:t>
            </a:r>
            <a:r>
              <a:rPr lang="en-US" dirty="0"/>
              <a:t>Administration).</a:t>
            </a:r>
          </a:p>
          <a:p>
            <a:pPr marL="172719" indent="-172719">
              <a:buFont typeface="Arial" panose="020B0604020202020204" pitchFamily="34" charset="0"/>
              <a:buChar char="•"/>
            </a:pPr>
            <a:r>
              <a:rPr lang="en-US" dirty="0"/>
              <a:t>ALL of them contain nicotine and each pod that is used has a dose of nicotine equivalent to a pack of cigarettes or more. </a:t>
            </a:r>
          </a:p>
          <a:p>
            <a:pPr marL="172719" indent="-172719" fontAlgn="base">
              <a:buFont typeface="Arial" panose="020B0604020202020204" pitchFamily="34" charset="0"/>
              <a:buChar char="•"/>
            </a:pPr>
            <a:r>
              <a:rPr lang="en-US" dirty="0"/>
              <a:t>JUUL’s product also uses nicotine salts with the dual purpose of providing for a smoother inhalation (reducing coughing, as many people do when first smoking or vaping) and increasing the intake of nicotine.  </a:t>
            </a:r>
          </a:p>
          <a:p>
            <a:pPr fontAlgn="base"/>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6</a:t>
            </a:fld>
            <a:endParaRPr lang="en-US" dirty="0"/>
          </a:p>
        </p:txBody>
      </p:sp>
    </p:spTree>
    <p:extLst>
      <p:ext uri="{BB962C8B-B14F-4D97-AF65-F5344CB8AC3E}">
        <p14:creationId xmlns:p14="http://schemas.microsoft.com/office/powerpoint/2010/main" val="11416071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CA44E-F752-4A4C-8A02-418A551AA5F5}" type="slidenum">
              <a:rPr lang="en-US" smtClean="0"/>
              <a:t>60</a:t>
            </a:fld>
            <a:endParaRPr lang="en-US" dirty="0"/>
          </a:p>
        </p:txBody>
      </p:sp>
    </p:spTree>
    <p:extLst>
      <p:ext uri="{BB962C8B-B14F-4D97-AF65-F5344CB8AC3E}">
        <p14:creationId xmlns:p14="http://schemas.microsoft.com/office/powerpoint/2010/main" val="35330447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411163"/>
            <a:ext cx="5648325" cy="3178175"/>
          </a:xfrm>
        </p:spPr>
      </p:sp>
      <p:sp>
        <p:nvSpPr>
          <p:cNvPr id="3" name="Notes Placeholder 2"/>
          <p:cNvSpPr>
            <a:spLocks noGrp="1"/>
          </p:cNvSpPr>
          <p:nvPr>
            <p:ph type="body" idx="1"/>
          </p:nvPr>
        </p:nvSpPr>
        <p:spPr>
          <a:xfrm>
            <a:off x="410934" y="3695350"/>
            <a:ext cx="6504486" cy="5408944"/>
          </a:xfrm>
        </p:spPr>
        <p:txBody>
          <a:bodyPr/>
          <a:lstStyle/>
          <a:p>
            <a:pPr fontAlgn="base"/>
            <a:r>
              <a:rPr lang="en-US" sz="1400" dirty="0"/>
              <a:t>What are good resources?</a:t>
            </a:r>
          </a:p>
          <a:p>
            <a:pPr marL="177303" indent="-177303" fontAlgn="base">
              <a:buFont typeface="Arial" panose="020B0604020202020204" pitchFamily="34" charset="0"/>
              <a:buChar char="•"/>
            </a:pPr>
            <a:r>
              <a:rPr lang="en-US" sz="1400" dirty="0"/>
              <a:t>Partnership</a:t>
            </a:r>
            <a:r>
              <a:rPr lang="en-US" sz="1400" baseline="0" dirty="0"/>
              <a:t> to End </a:t>
            </a:r>
            <a:r>
              <a:rPr lang="en-US" sz="1400" dirty="0"/>
              <a:t>Addiction has a downloadable guide available</a:t>
            </a:r>
            <a:r>
              <a:rPr lang="en-US" sz="1400" baseline="0" dirty="0"/>
              <a:t> on our </a:t>
            </a:r>
            <a:r>
              <a:rPr lang="en-US" sz="1400" dirty="0"/>
              <a:t>web site dedicated to this issue as well as countless other valuable resources for parents and communities on vaping, marijuana and other teen substance use.</a:t>
            </a:r>
          </a:p>
          <a:p>
            <a:pPr marL="177303" indent="-177303" fontAlgn="base">
              <a:buFont typeface="Arial" panose="020B0604020202020204" pitchFamily="34" charset="0"/>
              <a:buChar char="•"/>
            </a:pPr>
            <a:r>
              <a:rPr lang="en-US" sz="1400" dirty="0"/>
              <a:t>The Centers for Disease Control and Prevention has great facts and statistics on youth and adult vaping.</a:t>
            </a:r>
          </a:p>
          <a:p>
            <a:pPr marL="177303" indent="-177303" defTabSz="832676">
              <a:buFont typeface="Arial" panose="020B0604020202020204" pitchFamily="34" charset="0"/>
              <a:buChar char="•"/>
              <a:defRPr/>
            </a:pPr>
            <a:r>
              <a:rPr lang="en-US" sz="1400" dirty="0"/>
              <a:t>The Tobacco</a:t>
            </a:r>
            <a:r>
              <a:rPr lang="en-US" sz="1400" baseline="0" dirty="0"/>
              <a:t> Prevention Toolkit, </a:t>
            </a:r>
            <a:r>
              <a:rPr lang="en-US" sz="1400" dirty="0"/>
              <a:t>by researchers at Stanford, has a significant unit on vaping and Juuls. Frequently updated, it has photos, charts and points of discussion.</a:t>
            </a:r>
          </a:p>
          <a:p>
            <a:pPr marL="177303" marR="0" lvl="0" indent="-1773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Truth Initiative, the nonprofit organization behind the extremely successful youth tobacco prevention campaign, has expanded its quit-smoking resources to include an e-cigarette quit program. This free text message program was created with input from teens, college students and young adults who have attempted to, or successfully quit, e-cigarettes.</a:t>
            </a:r>
          </a:p>
          <a:p>
            <a:pPr marL="177303" indent="-17730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D50762C-8874-3E4E-A658-52CC4F156303}" type="slidenum">
              <a:rPr lang="en-US" smtClean="0"/>
              <a:t>61</a:t>
            </a:fld>
            <a:endParaRPr lang="en-US" dirty="0"/>
          </a:p>
        </p:txBody>
      </p:sp>
    </p:spTree>
    <p:extLst>
      <p:ext uri="{BB962C8B-B14F-4D97-AF65-F5344CB8AC3E}">
        <p14:creationId xmlns:p14="http://schemas.microsoft.com/office/powerpoint/2010/main" val="22237960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A15E6-CB11-1145-AE33-BED5F53CBB80}" type="slidenum">
              <a:rPr lang="en-US" smtClean="0"/>
              <a:t>62</a:t>
            </a:fld>
            <a:endParaRPr lang="en-US" dirty="0"/>
          </a:p>
        </p:txBody>
      </p:sp>
    </p:spTree>
    <p:extLst>
      <p:ext uri="{BB962C8B-B14F-4D97-AF65-F5344CB8AC3E}">
        <p14:creationId xmlns:p14="http://schemas.microsoft.com/office/powerpoint/2010/main" val="7352399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63</a:t>
            </a:fld>
            <a:endParaRPr lang="en-US" dirty="0"/>
          </a:p>
        </p:txBody>
      </p:sp>
    </p:spTree>
    <p:extLst>
      <p:ext uri="{BB962C8B-B14F-4D97-AF65-F5344CB8AC3E}">
        <p14:creationId xmlns:p14="http://schemas.microsoft.com/office/powerpoint/2010/main" val="182028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707125" y="4638398"/>
            <a:ext cx="5656999" cy="3684366"/>
          </a:xfrm>
        </p:spPr>
        <p:txBody>
          <a:bodyPr/>
          <a:lstStyle/>
          <a:p>
            <a:pPr marL="287865" indent="-287865" defTabSz="842263">
              <a:buFont typeface="Arial" panose="020B0604020202020204" pitchFamily="34" charset="0"/>
              <a:buChar char="•"/>
              <a:defRPr/>
            </a:pPr>
            <a:r>
              <a:rPr lang="en-US" sz="1400" dirty="0"/>
              <a:t>Vapes now come in designs that look like Apple watches (Uwell vape watch), lipstick, hoodies and iPhone cases, making them increasingly difficult to detect.</a:t>
            </a:r>
          </a:p>
        </p:txBody>
      </p:sp>
      <p:sp>
        <p:nvSpPr>
          <p:cNvPr id="4" name="Slide Number Placeholder 3"/>
          <p:cNvSpPr>
            <a:spLocks noGrp="1"/>
          </p:cNvSpPr>
          <p:nvPr>
            <p:ph type="sldNum" sz="quarter" idx="10"/>
          </p:nvPr>
        </p:nvSpPr>
        <p:spPr/>
        <p:txBody>
          <a:bodyPr/>
          <a:lstStyle/>
          <a:p>
            <a:fld id="{34145F08-EA92-2C4E-88C3-22BB73DE78A1}" type="slidenum">
              <a:rPr lang="en-US" smtClean="0"/>
              <a:pPr/>
              <a:t>7</a:t>
            </a:fld>
            <a:endParaRPr lang="en-US" dirty="0"/>
          </a:p>
        </p:txBody>
      </p:sp>
    </p:spTree>
    <p:extLst>
      <p:ext uri="{BB962C8B-B14F-4D97-AF65-F5344CB8AC3E}">
        <p14:creationId xmlns:p14="http://schemas.microsoft.com/office/powerpoint/2010/main" val="155051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kinds of e-liquids most commonly used for vaping (</a:t>
            </a:r>
            <a:r>
              <a:rPr lang="en-US" i="1" dirty="0"/>
              <a:t>presenters should note that almost any drug can be vaporized</a:t>
            </a:r>
            <a:r>
              <a:rPr lang="en-US" dirty="0"/>
              <a:t>):</a:t>
            </a:r>
          </a:p>
          <a:p>
            <a:pPr marL="230292" indent="-230292">
              <a:buFont typeface="+mj-lt"/>
              <a:buAutoNum type="arabicPeriod"/>
            </a:pPr>
            <a:r>
              <a:rPr lang="en-US" dirty="0"/>
              <a:t>There are more than 15,500 flavored e-liquids which are appealing to kids (e.g., cotton candy, grape, Skittles and weird flavors like hot dog and king crab legs).</a:t>
            </a:r>
          </a:p>
          <a:p>
            <a:pPr marL="230292" indent="-230292">
              <a:buFont typeface="+mj-lt"/>
              <a:buAutoNum type="arabicPeriod"/>
            </a:pPr>
            <a:r>
              <a:rPr lang="en-US" dirty="0"/>
              <a:t>Flavored e-liquids with varying amounts of nicotine – more about this in the next slide.</a:t>
            </a:r>
          </a:p>
          <a:p>
            <a:pPr marL="230292" indent="-230292">
              <a:buFont typeface="+mj-lt"/>
              <a:buAutoNum type="arabicPeriod"/>
            </a:pPr>
            <a:r>
              <a:rPr lang="en-US" dirty="0"/>
              <a:t>E-liquids with vitamins and essential oils like B12 and melatonin. Inhale Health LLC is one of at least 20 companies promoting vapable vitamins, caffeine, melatonin and essential oils as wellness products.</a:t>
            </a:r>
          </a:p>
          <a:p>
            <a:pPr marL="230292" indent="-230292">
              <a:buFont typeface="+mj-lt"/>
              <a:buAutoNum type="arabicPeriod"/>
            </a:pPr>
            <a:r>
              <a:rPr lang="en-US" dirty="0"/>
              <a:t>Marijuana can be vaped in the dry leaf, wax (also known as dabs) and oil forms and, in many cases, with flavorings (Note: THC is the active ingredient in marijuana that provides the “high”).</a:t>
            </a:r>
          </a:p>
        </p:txBody>
      </p:sp>
      <p:sp>
        <p:nvSpPr>
          <p:cNvPr id="4" name="Slide Number Placeholder 3"/>
          <p:cNvSpPr>
            <a:spLocks noGrp="1"/>
          </p:cNvSpPr>
          <p:nvPr>
            <p:ph type="sldNum" sz="quarter" idx="10"/>
          </p:nvPr>
        </p:nvSpPr>
        <p:spPr/>
        <p:txBody>
          <a:bodyPr/>
          <a:lstStyle/>
          <a:p>
            <a:fld id="{00237874-9146-4330-BCE1-A8C0DFA9340F}" type="slidenum">
              <a:rPr lang="en-US" smtClean="0"/>
              <a:pPr/>
              <a:t>8</a:t>
            </a:fld>
            <a:endParaRPr lang="en-US" dirty="0"/>
          </a:p>
        </p:txBody>
      </p:sp>
    </p:spTree>
    <p:extLst>
      <p:ext uri="{BB962C8B-B14F-4D97-AF65-F5344CB8AC3E}">
        <p14:creationId xmlns:p14="http://schemas.microsoft.com/office/powerpoint/2010/main" val="103321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This compares the concentrations of nicotine in pods as compared to traditional cigarettes. The newer vape devices hold more nicotine than most traditional cigarettes.  For example, each JUUL pod contains 41.3 milligrams of nicotine which is equal to smoking 26 to 40 conventional cigarettes (depending on how they are puffed).  </a:t>
            </a:r>
          </a:p>
          <a:p>
            <a:pPr marL="172719" indent="-172719" fontAlgn="base">
              <a:buFont typeface="Arial" panose="020B0604020202020204" pitchFamily="34" charset="0"/>
              <a:buChar char="•"/>
            </a:pPr>
            <a:r>
              <a:rPr lang="en-US" dirty="0"/>
              <a:t>Other companies on the market are providing even higher concentrations of nicotine as pictured here with PHIX and </a:t>
            </a:r>
            <a:r>
              <a:rPr lang="en-US" dirty="0" err="1"/>
              <a:t>Suorin</a:t>
            </a:r>
            <a:r>
              <a:rPr lang="en-US" dirty="0"/>
              <a:t>.</a:t>
            </a:r>
          </a:p>
          <a:p>
            <a:br>
              <a:rPr lang="en-US" dirty="0"/>
            </a:br>
            <a:r>
              <a:rPr lang="en-US" dirty="0"/>
              <a:t>_____________</a:t>
            </a:r>
          </a:p>
          <a:p>
            <a:pPr fontAlgn="base"/>
            <a:endParaRPr lang="en-US"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Source: </a:t>
            </a:r>
            <a:r>
              <a:rPr lang="en-US" sz="1200" dirty="0" err="1"/>
              <a:t>Raloff</a:t>
            </a:r>
            <a:r>
              <a:rPr lang="en-US" sz="1200" dirty="0"/>
              <a:t>, J. (2019, December 19). </a:t>
            </a:r>
            <a:r>
              <a:rPr lang="en-US" sz="1100" b="0" i="0" kern="1200" dirty="0">
                <a:solidFill>
                  <a:schemeClr val="tx1"/>
                </a:solidFill>
                <a:effectLst/>
                <a:latin typeface="+mn-lt"/>
                <a:ea typeface="+mn-ea"/>
                <a:cs typeface="+mn-cs"/>
              </a:rPr>
              <a:t>Today’s nico-teen addicts: What role does ‘juuling’ play?</a:t>
            </a:r>
            <a:r>
              <a:rPr lang="en-US" sz="1100" b="0" i="0" kern="1200" baseline="0" dirty="0">
                <a:solidFill>
                  <a:schemeClr val="tx1"/>
                </a:solidFill>
                <a:effectLst/>
                <a:latin typeface="+mn-lt"/>
                <a:ea typeface="+mn-ea"/>
                <a:cs typeface="+mn-cs"/>
              </a:rPr>
              <a:t> </a:t>
            </a:r>
            <a:r>
              <a:rPr lang="en-US" sz="1200" dirty="0">
                <a:hlinkClick r:id="rId3"/>
              </a:rPr>
              <a:t>https://www.sciencenewsforstudents.org/article/juul-e-cig-vaping-nicotine-teens-addiction</a:t>
            </a:r>
            <a:endParaRPr lang="en-US" sz="1200" dirty="0"/>
          </a:p>
        </p:txBody>
      </p:sp>
      <p:sp>
        <p:nvSpPr>
          <p:cNvPr id="4" name="Slide Number Placeholder 3"/>
          <p:cNvSpPr>
            <a:spLocks noGrp="1"/>
          </p:cNvSpPr>
          <p:nvPr>
            <p:ph type="sldNum" sz="quarter" idx="5"/>
          </p:nvPr>
        </p:nvSpPr>
        <p:spPr/>
        <p:txBody>
          <a:bodyPr/>
          <a:lstStyle/>
          <a:p>
            <a:fld id="{5D50762C-8874-3E4E-A658-52CC4F156303}" type="slidenum">
              <a:rPr lang="en-US" smtClean="0"/>
              <a:t>9</a:t>
            </a:fld>
            <a:endParaRPr lang="en-US" dirty="0"/>
          </a:p>
        </p:txBody>
      </p:sp>
    </p:spTree>
    <p:extLst>
      <p:ext uri="{BB962C8B-B14F-4D97-AF65-F5344CB8AC3E}">
        <p14:creationId xmlns:p14="http://schemas.microsoft.com/office/powerpoint/2010/main" val="966923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19270" y="119269"/>
            <a:ext cx="11946834" cy="6612145"/>
          </a:xfrm>
          <a:prstGeom prst="rect">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2583"/>
              </a:solidFill>
            </a:endParaRPr>
          </a:p>
        </p:txBody>
      </p:sp>
      <p:sp>
        <p:nvSpPr>
          <p:cNvPr id="3" name="Subtitle 2">
            <a:extLst>
              <a:ext uri="{FF2B5EF4-FFF2-40B4-BE49-F238E27FC236}">
                <a16:creationId xmlns:a16="http://schemas.microsoft.com/office/drawing/2014/main" id="{5DD28C6A-8702-AD45-85C7-6C3EEF3726F2}"/>
              </a:ext>
            </a:extLst>
          </p:cNvPr>
          <p:cNvSpPr>
            <a:spLocks noGrp="1"/>
          </p:cNvSpPr>
          <p:nvPr>
            <p:ph type="subTitle" idx="1" hasCustomPrompt="1"/>
          </p:nvPr>
        </p:nvSpPr>
        <p:spPr>
          <a:xfrm>
            <a:off x="6092687" y="4120545"/>
            <a:ext cx="5439149" cy="1152099"/>
          </a:xfrm>
        </p:spPr>
        <p:txBody>
          <a:bodyPr>
            <a:normAutofit/>
          </a:bodyPr>
          <a:lstStyle>
            <a:lvl1pPr marL="0" indent="0" algn="l">
              <a:buNone/>
              <a:defRPr sz="2400">
                <a:solidFill>
                  <a:srgbClr val="FF981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picture containing drawing, plate&#10;&#10;Description automatically generated">
            <a:extLst>
              <a:ext uri="{FF2B5EF4-FFF2-40B4-BE49-F238E27FC236}">
                <a16:creationId xmlns:a16="http://schemas.microsoft.com/office/drawing/2014/main" id="{6ABE7545-7125-B34E-8AC6-955427B24A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6992" y="2336403"/>
            <a:ext cx="7378145" cy="1536252"/>
          </a:xfrm>
          <a:prstGeom prst="rect">
            <a:avLst/>
          </a:prstGeom>
        </p:spPr>
      </p:pic>
    </p:spTree>
    <p:extLst>
      <p:ext uri="{BB962C8B-B14F-4D97-AF65-F5344CB8AC3E}">
        <p14:creationId xmlns:p14="http://schemas.microsoft.com/office/powerpoint/2010/main" val="83347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Content_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1648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12706"/>
            <a:ext cx="7306818" cy="485702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30" y="1312706"/>
            <a:ext cx="3404323" cy="4595768"/>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Slide Number Placeholder 5">
            <a:extLst>
              <a:ext uri="{FF2B5EF4-FFF2-40B4-BE49-F238E27FC236}">
                <a16:creationId xmlns:a16="http://schemas.microsoft.com/office/drawing/2014/main" id="{CE1C19C4-82D1-2246-852E-0D349775092B}"/>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38672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7306818" cy="4814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30" y="3548869"/>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173530" y="132458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5">
            <a:extLst>
              <a:ext uri="{FF2B5EF4-FFF2-40B4-BE49-F238E27FC236}">
                <a16:creationId xmlns:a16="http://schemas.microsoft.com/office/drawing/2014/main" id="{784EADBE-4D18-9042-AEA0-5C28526F4F79}"/>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39617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1"/>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3"/>
            <a:ext cx="11031589" cy="1433424"/>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6289963" y="2994561"/>
            <a:ext cx="4981208" cy="277136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72183" y="2994561"/>
            <a:ext cx="5196106" cy="277137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5">
            <a:extLst>
              <a:ext uri="{FF2B5EF4-FFF2-40B4-BE49-F238E27FC236}">
                <a16:creationId xmlns:a16="http://schemas.microsoft.com/office/drawing/2014/main" id="{7FC2CF79-A813-2A43-B4F9-C634C85A9291}"/>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84906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2"/>
            <a:ext cx="5317240" cy="480308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9CF76015-C435-DD48-9F72-A938ACABF89E}"/>
              </a:ext>
            </a:extLst>
          </p:cNvPr>
          <p:cNvSpPr>
            <a:spLocks noGrp="1"/>
          </p:cNvSpPr>
          <p:nvPr>
            <p:ph idx="13" hasCustomPrompt="1"/>
          </p:nvPr>
        </p:nvSpPr>
        <p:spPr>
          <a:xfrm>
            <a:off x="6328498" y="1324582"/>
            <a:ext cx="5249355" cy="480308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D6F8ABE0-7975-C94E-A386-0DE949ABCF60}"/>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402884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 2 Content_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193956"/>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2"/>
            <a:ext cx="11031589" cy="1359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6289963" y="2994560"/>
            <a:ext cx="4981208" cy="277136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Content Placeholder 2">
            <a:extLst>
              <a:ext uri="{FF2B5EF4-FFF2-40B4-BE49-F238E27FC236}">
                <a16:creationId xmlns:a16="http://schemas.microsoft.com/office/drawing/2014/main" id="{35C49C14-86A9-9B4D-9FEB-0E45C10EACEF}"/>
              </a:ext>
            </a:extLst>
          </p:cNvPr>
          <p:cNvSpPr>
            <a:spLocks noGrp="1"/>
          </p:cNvSpPr>
          <p:nvPr>
            <p:ph idx="15" hasCustomPrompt="1"/>
          </p:nvPr>
        </p:nvSpPr>
        <p:spPr>
          <a:xfrm>
            <a:off x="899894" y="3021540"/>
            <a:ext cx="5196106" cy="274438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CDA440BB-A838-5848-A69F-A212AC025BA8}"/>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940529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Content_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09089"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4393840"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F0C06A84-0C30-6A43-A00B-F5FF16CEC95B}"/>
              </a:ext>
            </a:extLst>
          </p:cNvPr>
          <p:cNvSpPr>
            <a:spLocks noGrp="1"/>
          </p:cNvSpPr>
          <p:nvPr>
            <p:ph type="pic" idx="15"/>
          </p:nvPr>
        </p:nvSpPr>
        <p:spPr>
          <a:xfrm>
            <a:off x="7978590"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0C975328-2663-E648-90F5-6D2E07B938C1}"/>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60317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_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4023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701515"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8450F3CD-E437-1045-A700-B916F0271E49}"/>
              </a:ext>
            </a:extLst>
          </p:cNvPr>
          <p:cNvSpPr>
            <a:spLocks noGrp="1"/>
          </p:cNvSpPr>
          <p:nvPr>
            <p:ph type="pic" idx="14"/>
          </p:nvPr>
        </p:nvSpPr>
        <p:spPr>
          <a:xfrm>
            <a:off x="3438868"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a:extLst>
              <a:ext uri="{FF2B5EF4-FFF2-40B4-BE49-F238E27FC236}">
                <a16:creationId xmlns:a16="http://schemas.microsoft.com/office/drawing/2014/main" id="{0FFB2FE6-24C2-0441-973B-527D97DA9C38}"/>
              </a:ext>
            </a:extLst>
          </p:cNvPr>
          <p:cNvSpPr>
            <a:spLocks noGrp="1"/>
          </p:cNvSpPr>
          <p:nvPr>
            <p:ph type="pic" idx="15"/>
          </p:nvPr>
        </p:nvSpPr>
        <p:spPr>
          <a:xfrm>
            <a:off x="6176221"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BEB0DBCC-8C4B-7A4A-B0C2-CD87E2350574}"/>
              </a:ext>
            </a:extLst>
          </p:cNvPr>
          <p:cNvSpPr>
            <a:spLocks noGrp="1"/>
          </p:cNvSpPr>
          <p:nvPr>
            <p:ph type="pic" idx="16"/>
          </p:nvPr>
        </p:nvSpPr>
        <p:spPr>
          <a:xfrm>
            <a:off x="8913574"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BB8773B0-DDCF-C845-93AF-AA6BB369F253}"/>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01664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51E7-6E92-4946-A0C2-19AFB4FA9AEF}"/>
              </a:ext>
            </a:extLst>
          </p:cNvPr>
          <p:cNvSpPr>
            <a:spLocks noGrp="1"/>
          </p:cNvSpPr>
          <p:nvPr>
            <p:ph type="ctrTitle" hasCustomPrompt="1"/>
          </p:nvPr>
        </p:nvSpPr>
        <p:spPr>
          <a:xfrm>
            <a:off x="1524000" y="1122363"/>
            <a:ext cx="9144000" cy="2387600"/>
          </a:xfrm>
        </p:spPr>
        <p:txBody>
          <a:bodyPr anchor="b">
            <a:normAutofit/>
          </a:bodyPr>
          <a:lstStyle>
            <a:lvl1pPr algn="l">
              <a:defRPr sz="4400"/>
            </a:lvl1pPr>
          </a:lstStyle>
          <a:p>
            <a:r>
              <a:rPr lang="en-US" dirty="0"/>
              <a:t>Click to edit master slide title</a:t>
            </a:r>
          </a:p>
        </p:txBody>
      </p:sp>
      <p:sp>
        <p:nvSpPr>
          <p:cNvPr id="3" name="Subtitle 2">
            <a:extLst>
              <a:ext uri="{FF2B5EF4-FFF2-40B4-BE49-F238E27FC236}">
                <a16:creationId xmlns:a16="http://schemas.microsoft.com/office/drawing/2014/main" id="{B5142445-CA1B-1142-8BF8-FBBE1795C0F2}"/>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
        <p:nvSpPr>
          <p:cNvPr id="5" name="Slide Number Placeholder 5">
            <a:extLst>
              <a:ext uri="{FF2B5EF4-FFF2-40B4-BE49-F238E27FC236}">
                <a16:creationId xmlns:a16="http://schemas.microsoft.com/office/drawing/2014/main" id="{3CE375A6-C498-7140-A5FF-BE0B0D7BA957}"/>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22382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22583" y="122927"/>
            <a:ext cx="11946834" cy="6612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81B"/>
              </a:solidFill>
            </a:endParaRPr>
          </a:p>
        </p:txBody>
      </p:sp>
      <p:pic>
        <p:nvPicPr>
          <p:cNvPr id="9" name="Picture 8" descr="A picture containing drawing, plate&#10;&#10;Description automatically generated">
            <a:extLst>
              <a:ext uri="{FF2B5EF4-FFF2-40B4-BE49-F238E27FC236}">
                <a16:creationId xmlns:a16="http://schemas.microsoft.com/office/drawing/2014/main" id="{74E2FD9D-3219-AA42-B379-81CC1BB5A9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95242" y="2949944"/>
            <a:ext cx="4601515" cy="958112"/>
          </a:xfrm>
          <a:prstGeom prst="rect">
            <a:avLst/>
          </a:prstGeom>
        </p:spPr>
      </p:pic>
    </p:spTree>
    <p:extLst>
      <p:ext uri="{BB962C8B-B14F-4D97-AF65-F5344CB8AC3E}">
        <p14:creationId xmlns:p14="http://schemas.microsoft.com/office/powerpoint/2010/main" val="170722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2201" y="-60325"/>
            <a:ext cx="10515600" cy="1325563"/>
          </a:xfrm>
        </p:spPr>
        <p:txBody>
          <a:bodyPr/>
          <a:lstStyle>
            <a:lvl1pPr>
              <a:defRPr>
                <a:solidFill>
                  <a:srgbClr val="77258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00199" y="1265238"/>
            <a:ext cx="5384800" cy="4525963"/>
          </a:xfrm>
        </p:spPr>
        <p:txBody>
          <a:bodyPr/>
          <a:lstStyle>
            <a:lvl1pPr>
              <a:buClr>
                <a:srgbClr val="772583"/>
              </a:buClr>
              <a:defRPr sz="2400">
                <a:solidFill>
                  <a:schemeClr val="tx2"/>
                </a:solidFill>
              </a:defRPr>
            </a:lvl1pPr>
            <a:lvl2pPr>
              <a:buClr>
                <a:srgbClr val="772583"/>
              </a:buClr>
              <a:defRPr sz="2000">
                <a:solidFill>
                  <a:schemeClr val="tx2"/>
                </a:solidFill>
                <a:latin typeface="+mn-lt"/>
              </a:defRPr>
            </a:lvl2pPr>
            <a:lvl3pPr marL="1143000" indent="-228600">
              <a:buClr>
                <a:srgbClr val="772583"/>
              </a:buClr>
              <a:buFont typeface="Arial" panose="020B0604020202020204" pitchFamily="34" charset="0"/>
              <a:buChar char="•"/>
              <a:defRPr sz="2000">
                <a:solidFill>
                  <a:schemeClr val="tx2"/>
                </a:solidFill>
                <a:latin typeface="+mn-lt"/>
              </a:defRPr>
            </a:lvl3pPr>
            <a:lvl4pPr marL="1600200" indent="-228600">
              <a:buClr>
                <a:srgbClr val="772583"/>
              </a:buClr>
              <a:buFont typeface="Arial" panose="020B0604020202020204" pitchFamily="34" charset="0"/>
              <a:buChar char="•"/>
              <a:defRPr sz="2000">
                <a:solidFill>
                  <a:schemeClr val="tx2"/>
                </a:solidFill>
                <a:latin typeface="+mn-lt"/>
              </a:defRPr>
            </a:lvl4pPr>
            <a:lvl5pPr marL="2057400" indent="-228600">
              <a:buClr>
                <a:srgbClr val="772583"/>
              </a:buClr>
              <a:buFont typeface="Arial" panose="020B0604020202020204" pitchFamily="34" charset="0"/>
              <a:buChar char="•"/>
              <a:defRPr sz="2000">
                <a:solidFill>
                  <a:schemeClr val="tx2"/>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84999" y="1265238"/>
            <a:ext cx="5384800" cy="4525963"/>
          </a:xfrm>
        </p:spPr>
        <p:txBody>
          <a:bodyPr/>
          <a:lstStyle>
            <a:lvl1pPr>
              <a:buClr>
                <a:srgbClr val="772583"/>
              </a:buClr>
              <a:defRPr sz="2400">
                <a:solidFill>
                  <a:schemeClr val="tx2"/>
                </a:solidFill>
              </a:defRPr>
            </a:lvl1pPr>
            <a:lvl2pPr>
              <a:buClr>
                <a:srgbClr val="772583"/>
              </a:buClr>
              <a:defRPr sz="2000">
                <a:solidFill>
                  <a:schemeClr val="tx2"/>
                </a:solidFill>
              </a:defRPr>
            </a:lvl2pPr>
            <a:lvl3pPr marL="1143000" indent="-228600">
              <a:buClr>
                <a:srgbClr val="772583"/>
              </a:buClr>
              <a:buFont typeface="Arial" panose="020B0604020202020204" pitchFamily="34" charset="0"/>
              <a:buChar char="•"/>
              <a:defRPr sz="2000">
                <a:solidFill>
                  <a:schemeClr val="tx2"/>
                </a:solidFill>
              </a:defRPr>
            </a:lvl3pPr>
            <a:lvl4pPr marL="1600200" indent="-228600">
              <a:buClr>
                <a:srgbClr val="772583"/>
              </a:buClr>
              <a:buFont typeface="Arial" panose="020B0604020202020204" pitchFamily="34" charset="0"/>
              <a:buChar char="•"/>
              <a:defRPr sz="2000">
                <a:solidFill>
                  <a:schemeClr val="tx2"/>
                </a:solidFill>
              </a:defRPr>
            </a:lvl4pPr>
            <a:lvl5pPr marL="2057400" indent="-228600">
              <a:buClr>
                <a:srgbClr val="772583"/>
              </a:buClr>
              <a:buFont typeface="Arial" panose="020B0604020202020204" pitchFamily="34" charset="0"/>
              <a:buChar char="•"/>
              <a:defRPr sz="20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609600" y="6324601"/>
            <a:ext cx="2844800" cy="365125"/>
          </a:xfrm>
          <a:prstGeom prst="rect">
            <a:avLst/>
          </a:prstGeom>
        </p:spPr>
        <p:txBody>
          <a:bodyPr/>
          <a:lstStyle>
            <a:lvl1pPr>
              <a:defRPr sz="1400">
                <a:solidFill>
                  <a:schemeClr val="tx2"/>
                </a:solidFill>
              </a:defRPr>
            </a:lvl1pPr>
          </a:lstStyle>
          <a:p>
            <a:pPr>
              <a:defRPr/>
            </a:pPr>
            <a:fld id="{98DCA2B9-61D8-4B80-8071-A1344EF3B0EF}" type="slidenum">
              <a:rPr lang="en-US" smtClean="0"/>
              <a:pPr>
                <a:defRPr/>
              </a:pPr>
              <a:t>‹#›</a:t>
            </a:fld>
            <a:endParaRPr lang="en-US" dirty="0"/>
          </a:p>
        </p:txBody>
      </p:sp>
    </p:spTree>
    <p:extLst>
      <p:ext uri="{BB962C8B-B14F-4D97-AF65-F5344CB8AC3E}">
        <p14:creationId xmlns:p14="http://schemas.microsoft.com/office/powerpoint/2010/main" val="8767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22583" y="122927"/>
            <a:ext cx="11946834" cy="6612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81B"/>
              </a:solidFill>
            </a:endParaRPr>
          </a:p>
        </p:txBody>
      </p:sp>
      <p:sp>
        <p:nvSpPr>
          <p:cNvPr id="6" name="Slide Number Placeholder 5">
            <a:extLst>
              <a:ext uri="{FF2B5EF4-FFF2-40B4-BE49-F238E27FC236}">
                <a16:creationId xmlns:a16="http://schemas.microsoft.com/office/drawing/2014/main" id="{B8D38361-472D-184A-9EE4-3CDFC793638A}"/>
              </a:ext>
            </a:extLst>
          </p:cNvPr>
          <p:cNvSpPr>
            <a:spLocks noGrp="1"/>
          </p:cNvSpPr>
          <p:nvPr>
            <p:ph type="sldNum" sz="quarter" idx="12"/>
          </p:nvPr>
        </p:nvSpPr>
        <p:spPr>
          <a:xfrm>
            <a:off x="241854" y="6306655"/>
            <a:ext cx="2743200" cy="365125"/>
          </a:xfrm>
          <a:prstGeom prst="rect">
            <a:avLst/>
          </a:prstGeom>
        </p:spPr>
        <p:txBody>
          <a:bodyPr/>
          <a:lstStyle>
            <a:lvl1pPr algn="l">
              <a:defRPr sz="1800">
                <a:solidFill>
                  <a:schemeClr val="bg1"/>
                </a:solidFill>
              </a:defRPr>
            </a:lvl1pPr>
          </a:lstStyle>
          <a:p>
            <a:fld id="{4BCD7EC4-FBAE-BE45-AB6C-9493448CF961}" type="slidenum">
              <a:rPr lang="en-US" smtClean="0"/>
              <a:pPr/>
              <a:t>‹#›</a:t>
            </a:fld>
            <a:endParaRPr lang="en-US" dirty="0"/>
          </a:p>
        </p:txBody>
      </p:sp>
      <p:sp>
        <p:nvSpPr>
          <p:cNvPr id="14" name="Title 1">
            <a:extLst>
              <a:ext uri="{FF2B5EF4-FFF2-40B4-BE49-F238E27FC236}">
                <a16:creationId xmlns:a16="http://schemas.microsoft.com/office/drawing/2014/main" id="{47C1FD2E-9585-7B47-8AAE-982C063AD374}"/>
              </a:ext>
            </a:extLst>
          </p:cNvPr>
          <p:cNvSpPr>
            <a:spLocks noGrp="1"/>
          </p:cNvSpPr>
          <p:nvPr>
            <p:ph type="ctrTitle" hasCustomPrompt="1"/>
          </p:nvPr>
        </p:nvSpPr>
        <p:spPr>
          <a:xfrm>
            <a:off x="634100" y="2454965"/>
            <a:ext cx="11064240" cy="1054998"/>
          </a:xfrm>
        </p:spPr>
        <p:txBody>
          <a:bodyPr anchor="b">
            <a:normAutofit/>
          </a:bodyPr>
          <a:lstStyle>
            <a:lvl1pPr algn="l">
              <a:defRPr sz="4000">
                <a:solidFill>
                  <a:schemeClr val="bg1"/>
                </a:solidFill>
              </a:defRPr>
            </a:lvl1pPr>
          </a:lstStyle>
          <a:p>
            <a:r>
              <a:rPr lang="en-US" dirty="0"/>
              <a:t>Click to edit master title style</a:t>
            </a:r>
          </a:p>
        </p:txBody>
      </p:sp>
      <p:sp>
        <p:nvSpPr>
          <p:cNvPr id="15" name="Subtitle 2">
            <a:extLst>
              <a:ext uri="{FF2B5EF4-FFF2-40B4-BE49-F238E27FC236}">
                <a16:creationId xmlns:a16="http://schemas.microsoft.com/office/drawing/2014/main" id="{2CFECF44-2582-8345-8E11-FF9DDC90EA0B}"/>
              </a:ext>
            </a:extLst>
          </p:cNvPr>
          <p:cNvSpPr>
            <a:spLocks noGrp="1"/>
          </p:cNvSpPr>
          <p:nvPr>
            <p:ph type="subTitle" idx="1" hasCustomPrompt="1"/>
          </p:nvPr>
        </p:nvSpPr>
        <p:spPr>
          <a:xfrm>
            <a:off x="634100" y="3602038"/>
            <a:ext cx="11064240" cy="11289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descr="A close up of a logo&#10;&#10;Description automatically generated">
            <a:extLst>
              <a:ext uri="{FF2B5EF4-FFF2-40B4-BE49-F238E27FC236}">
                <a16:creationId xmlns:a16="http://schemas.microsoft.com/office/drawing/2014/main" id="{4D1697FF-66CD-DC48-9DE5-206DA50662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1368" y="313923"/>
            <a:ext cx="963083" cy="832104"/>
          </a:xfrm>
          <a:prstGeom prst="rect">
            <a:avLst/>
          </a:prstGeom>
        </p:spPr>
      </p:pic>
      <p:pic>
        <p:nvPicPr>
          <p:cNvPr id="16" name="Picture 15" descr="A picture containing drawing, plate&#10;&#10;Description automatically generated">
            <a:extLst>
              <a:ext uri="{FF2B5EF4-FFF2-40B4-BE49-F238E27FC236}">
                <a16:creationId xmlns:a16="http://schemas.microsoft.com/office/drawing/2014/main" id="{EF2522C3-5212-D846-8010-4EA2ADC050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481544" y="6163695"/>
            <a:ext cx="1371600" cy="378805"/>
          </a:xfrm>
          <a:prstGeom prst="rect">
            <a:avLst/>
          </a:prstGeom>
        </p:spPr>
      </p:pic>
    </p:spTree>
    <p:extLst>
      <p:ext uri="{BB962C8B-B14F-4D97-AF65-F5344CB8AC3E}">
        <p14:creationId xmlns:p14="http://schemas.microsoft.com/office/powerpoint/2010/main" val="554795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772583"/>
        </a:solidFill>
        <a:effectLst/>
      </p:bgPr>
    </p:bg>
    <p:spTree>
      <p:nvGrpSpPr>
        <p:cNvPr id="1" name=""/>
        <p:cNvGrpSpPr/>
        <p:nvPr/>
      </p:nvGrpSpPr>
      <p:grpSpPr>
        <a:xfrm>
          <a:off x="0" y="0"/>
          <a:ext cx="0" cy="0"/>
          <a:chOff x="0" y="0"/>
          <a:chExt cx="0" cy="0"/>
        </a:xfrm>
      </p:grpSpPr>
      <p:cxnSp>
        <p:nvCxnSpPr>
          <p:cNvPr id="14" name="Straight Connector 13"/>
          <p:cNvCxnSpPr>
            <a:cxnSpLocks/>
          </p:cNvCxnSpPr>
          <p:nvPr userDrawn="1"/>
        </p:nvCxnSpPr>
        <p:spPr>
          <a:xfrm>
            <a:off x="681139" y="2743200"/>
            <a:ext cx="93472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1295400"/>
            <a:ext cx="10668000" cy="1143000"/>
          </a:xfrm>
        </p:spPr>
        <p:txBody>
          <a:bodyPr/>
          <a:lstStyle>
            <a:lvl1pPr>
              <a:defRPr sz="3600">
                <a:solidFill>
                  <a:schemeClr val="bg2"/>
                </a:solidFill>
              </a:defRPr>
            </a:lvl1pPr>
          </a:lstStyle>
          <a:p>
            <a:r>
              <a:rPr lang="en-US" dirty="0"/>
              <a:t>Section Header</a:t>
            </a:r>
          </a:p>
        </p:txBody>
      </p:sp>
      <p:sp>
        <p:nvSpPr>
          <p:cNvPr id="5" name="Slide Number Placeholder 5"/>
          <p:cNvSpPr>
            <a:spLocks noGrp="1"/>
          </p:cNvSpPr>
          <p:nvPr>
            <p:ph type="sldNum" sz="quarter" idx="4"/>
          </p:nvPr>
        </p:nvSpPr>
        <p:spPr>
          <a:xfrm>
            <a:off x="609600" y="6300152"/>
            <a:ext cx="2844800" cy="365125"/>
          </a:xfrm>
          <a:prstGeom prst="rect">
            <a:avLst/>
          </a:prstGeom>
        </p:spPr>
        <p:txBody>
          <a:bodyPr/>
          <a:lstStyle>
            <a:lvl1pPr>
              <a:defRPr>
                <a:solidFill>
                  <a:schemeClr val="bg2"/>
                </a:solidFill>
              </a:defRPr>
            </a:lvl1pPr>
          </a:lstStyle>
          <a:p>
            <a:pPr>
              <a:defRPr/>
            </a:pPr>
            <a:fld id="{D634D2A0-D88B-48E9-9263-2336432C13C1}" type="slidenum">
              <a:rPr lang="en-US" smtClean="0"/>
              <a:pPr>
                <a:defRPr/>
              </a:pPr>
              <a:t>‹#›</a:t>
            </a:fld>
            <a:endParaRPr lang="en-US" dirty="0"/>
          </a:p>
        </p:txBody>
      </p:sp>
      <p:pic>
        <p:nvPicPr>
          <p:cNvPr id="6" name="Picture 5" descr="A picture containing drawing, plate&#10;&#10;Description automatically generated">
            <a:extLst>
              <a:ext uri="{FF2B5EF4-FFF2-40B4-BE49-F238E27FC236}">
                <a16:creationId xmlns:a16="http://schemas.microsoft.com/office/drawing/2014/main" id="{0881D045-F5EC-D643-9C99-BC99347F8D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8777" y="6300152"/>
            <a:ext cx="2134912" cy="333393"/>
          </a:xfrm>
          <a:prstGeom prst="rect">
            <a:avLst/>
          </a:prstGeom>
        </p:spPr>
      </p:pic>
    </p:spTree>
    <p:extLst>
      <p:ext uri="{BB962C8B-B14F-4D97-AF65-F5344CB8AC3E}">
        <p14:creationId xmlns:p14="http://schemas.microsoft.com/office/powerpoint/2010/main" val="348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19270" y="119269"/>
            <a:ext cx="11946834" cy="6612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2583"/>
              </a:solidFill>
            </a:endParaRPr>
          </a:p>
        </p:txBody>
      </p:sp>
      <p:sp>
        <p:nvSpPr>
          <p:cNvPr id="6" name="Slide Number Placeholder 5">
            <a:extLst>
              <a:ext uri="{FF2B5EF4-FFF2-40B4-BE49-F238E27FC236}">
                <a16:creationId xmlns:a16="http://schemas.microsoft.com/office/drawing/2014/main" id="{B8D38361-472D-184A-9EE4-3CDFC793638A}"/>
              </a:ext>
            </a:extLst>
          </p:cNvPr>
          <p:cNvSpPr>
            <a:spLocks noGrp="1"/>
          </p:cNvSpPr>
          <p:nvPr>
            <p:ph type="sldNum" sz="quarter" idx="12"/>
          </p:nvPr>
        </p:nvSpPr>
        <p:spPr>
          <a:xfrm>
            <a:off x="241854" y="6306655"/>
            <a:ext cx="2743200" cy="365125"/>
          </a:xfrm>
          <a:prstGeom prst="rect">
            <a:avLst/>
          </a:prstGeom>
        </p:spPr>
        <p:txBody>
          <a:bodyPr/>
          <a:lstStyle>
            <a:lvl1pPr algn="l">
              <a:defRPr sz="1800">
                <a:solidFill>
                  <a:schemeClr val="bg1"/>
                </a:solidFill>
              </a:defRPr>
            </a:lvl1pPr>
          </a:lstStyle>
          <a:p>
            <a:fld id="{4BCD7EC4-FBAE-BE45-AB6C-9493448CF961}" type="slidenum">
              <a:rPr lang="en-US" smtClean="0"/>
              <a:pPr/>
              <a:t>‹#›</a:t>
            </a:fld>
            <a:endParaRPr lang="en-US" dirty="0"/>
          </a:p>
        </p:txBody>
      </p:sp>
      <p:sp>
        <p:nvSpPr>
          <p:cNvPr id="12" name="Title 1">
            <a:extLst>
              <a:ext uri="{FF2B5EF4-FFF2-40B4-BE49-F238E27FC236}">
                <a16:creationId xmlns:a16="http://schemas.microsoft.com/office/drawing/2014/main" id="{80356DD8-8B87-4543-A5FE-43598CF6D2D4}"/>
              </a:ext>
            </a:extLst>
          </p:cNvPr>
          <p:cNvSpPr>
            <a:spLocks noGrp="1"/>
          </p:cNvSpPr>
          <p:nvPr>
            <p:ph type="ctrTitle" hasCustomPrompt="1"/>
          </p:nvPr>
        </p:nvSpPr>
        <p:spPr>
          <a:xfrm>
            <a:off x="634100" y="2454965"/>
            <a:ext cx="11064240" cy="1054998"/>
          </a:xfrm>
        </p:spPr>
        <p:txBody>
          <a:bodyPr anchor="b">
            <a:normAutofit/>
          </a:bodyPr>
          <a:lstStyle>
            <a:lvl1pPr algn="l">
              <a:defRPr sz="4000">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BE749001-BDAB-A248-B185-FDCC62E55A71}"/>
              </a:ext>
            </a:extLst>
          </p:cNvPr>
          <p:cNvSpPr>
            <a:spLocks noGrp="1"/>
          </p:cNvSpPr>
          <p:nvPr>
            <p:ph type="subTitle" idx="1" hasCustomPrompt="1"/>
          </p:nvPr>
        </p:nvSpPr>
        <p:spPr>
          <a:xfrm>
            <a:off x="634100" y="3602038"/>
            <a:ext cx="11064240" cy="11289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picture containing drawing, plate&#10;&#10;Description automatically generated">
            <a:extLst>
              <a:ext uri="{FF2B5EF4-FFF2-40B4-BE49-F238E27FC236}">
                <a16:creationId xmlns:a16="http://schemas.microsoft.com/office/drawing/2014/main" id="{B6294C42-7033-BC48-BB8A-C468CE4993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81544" y="6163695"/>
            <a:ext cx="1371600" cy="378805"/>
          </a:xfrm>
          <a:prstGeom prst="rect">
            <a:avLst/>
          </a:prstGeom>
        </p:spPr>
      </p:pic>
      <p:pic>
        <p:nvPicPr>
          <p:cNvPr id="8" name="Picture 7" descr="A close up of a logo&#10;&#10;Description automatically generated">
            <a:extLst>
              <a:ext uri="{FF2B5EF4-FFF2-40B4-BE49-F238E27FC236}">
                <a16:creationId xmlns:a16="http://schemas.microsoft.com/office/drawing/2014/main" id="{63F6D489-6DC6-EF43-9B0E-52D44C5E70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1368" y="313923"/>
            <a:ext cx="963083" cy="832104"/>
          </a:xfrm>
          <a:prstGeom prst="rect">
            <a:avLst/>
          </a:prstGeom>
        </p:spPr>
      </p:pic>
    </p:spTree>
    <p:extLst>
      <p:ext uri="{BB962C8B-B14F-4D97-AF65-F5344CB8AC3E}">
        <p14:creationId xmlns:p14="http://schemas.microsoft.com/office/powerpoint/2010/main" val="23302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0"/>
            <a:ext cx="11091555" cy="1211774"/>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5" y="1320744"/>
            <a:ext cx="11091554" cy="4830673"/>
          </a:xfrm>
        </p:spPr>
        <p:txBody>
          <a:bodyPr/>
          <a:lstStyle>
            <a:lvl1pPr>
              <a:defRPr sz="2800"/>
            </a:lvl1pPr>
            <a:lvl2pPr>
              <a:defRPr sz="28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C6DC10D-31FD-604A-B061-CDEAE5824DA9}"/>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69723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14148"/>
            <a:ext cx="11091555" cy="1211774"/>
          </a:xfrm>
        </p:spPr>
        <p:txBody>
          <a:bodyPr anchor="b">
            <a:noAutofit/>
          </a:bodyPr>
          <a:lstStyle>
            <a:lvl1pPr>
              <a:defRPr sz="3200">
                <a:solidFill>
                  <a:srgbClr val="772583"/>
                </a:solidFill>
              </a:defRPr>
            </a:lvl1pPr>
          </a:lstStyle>
          <a:p>
            <a:r>
              <a:rPr lang="en-US" dirty="0"/>
              <a:t>Two lined slide title</a:t>
            </a:r>
            <a:br>
              <a:rPr lang="en-US" dirty="0"/>
            </a:br>
            <a:r>
              <a:rPr lang="en-US" dirty="0"/>
              <a:t>font size 32</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5" y="1334893"/>
            <a:ext cx="11091554" cy="4828401"/>
          </a:xfrm>
        </p:spPr>
        <p:txBody>
          <a:bodyPr>
            <a:normAutofit/>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34BB457-6BED-1F4F-8169-9507FFC10A54}"/>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39827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0"/>
            <a:ext cx="11103429" cy="121231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34390" y="1320744"/>
            <a:ext cx="7042067" cy="4700045"/>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8A645144-2CD3-9349-9BA1-F38E65A3C1F4}"/>
              </a:ext>
            </a:extLst>
          </p:cNvPr>
          <p:cNvSpPr>
            <a:spLocks noGrp="1"/>
          </p:cNvSpPr>
          <p:nvPr>
            <p:ph type="pic" sz="quarter" idx="13"/>
          </p:nvPr>
        </p:nvSpPr>
        <p:spPr>
          <a:xfrm>
            <a:off x="7754587" y="1330325"/>
            <a:ext cx="3883376" cy="4691063"/>
          </a:xfrm>
        </p:spPr>
        <p:txBody>
          <a:bodyPr/>
          <a:lstStyle/>
          <a:p>
            <a:r>
              <a:rPr lang="en-US" dirty="0"/>
              <a:t>Click icon to add picture</a:t>
            </a:r>
          </a:p>
        </p:txBody>
      </p:sp>
      <p:sp>
        <p:nvSpPr>
          <p:cNvPr id="7" name="Slide Number Placeholder 5">
            <a:extLst>
              <a:ext uri="{FF2B5EF4-FFF2-40B4-BE49-F238E27FC236}">
                <a16:creationId xmlns:a16="http://schemas.microsoft.com/office/drawing/2014/main" id="{22997BF2-36C7-114E-A423-9BE3F5E6B4B8}"/>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402255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23157"/>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7306818" cy="4814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29" y="3764477"/>
            <a:ext cx="3404323" cy="2154577"/>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173530" y="1336456"/>
            <a:ext cx="3404323" cy="2154577"/>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5">
            <a:extLst>
              <a:ext uri="{FF2B5EF4-FFF2-40B4-BE49-F238E27FC236}">
                <a16:creationId xmlns:a16="http://schemas.microsoft.com/office/drawing/2014/main" id="{BB878C7E-5DB1-4B43-8266-A2A3A26778EC}"/>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4599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_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35625"/>
            <a:ext cx="11031590" cy="1253331"/>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09089"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4393840"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F0C06A84-0C30-6A43-A00B-F5FF16CEC95B}"/>
              </a:ext>
            </a:extLst>
          </p:cNvPr>
          <p:cNvSpPr>
            <a:spLocks noGrp="1"/>
          </p:cNvSpPr>
          <p:nvPr>
            <p:ph type="pic" idx="15"/>
          </p:nvPr>
        </p:nvSpPr>
        <p:spPr>
          <a:xfrm>
            <a:off x="7978590"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921EDCCD-0FA4-EC46-8241-5111BF684577}"/>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87118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_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1648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701515"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8450F3CD-E437-1045-A700-B916F0271E49}"/>
              </a:ext>
            </a:extLst>
          </p:cNvPr>
          <p:cNvSpPr>
            <a:spLocks noGrp="1"/>
          </p:cNvSpPr>
          <p:nvPr>
            <p:ph type="pic" idx="14"/>
          </p:nvPr>
        </p:nvSpPr>
        <p:spPr>
          <a:xfrm>
            <a:off x="3438868"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a:extLst>
              <a:ext uri="{FF2B5EF4-FFF2-40B4-BE49-F238E27FC236}">
                <a16:creationId xmlns:a16="http://schemas.microsoft.com/office/drawing/2014/main" id="{0FFB2FE6-24C2-0441-973B-527D97DA9C38}"/>
              </a:ext>
            </a:extLst>
          </p:cNvPr>
          <p:cNvSpPr>
            <a:spLocks noGrp="1"/>
          </p:cNvSpPr>
          <p:nvPr>
            <p:ph type="pic" idx="15"/>
          </p:nvPr>
        </p:nvSpPr>
        <p:spPr>
          <a:xfrm>
            <a:off x="6176221"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BEB0DBCC-8C4B-7A4A-B0C2-CD87E2350574}"/>
              </a:ext>
            </a:extLst>
          </p:cNvPr>
          <p:cNvSpPr>
            <a:spLocks noGrp="1"/>
          </p:cNvSpPr>
          <p:nvPr>
            <p:ph type="pic" idx="16"/>
          </p:nvPr>
        </p:nvSpPr>
        <p:spPr>
          <a:xfrm>
            <a:off x="8913574"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Slide Number Placeholder 5">
            <a:extLst>
              <a:ext uri="{FF2B5EF4-FFF2-40B4-BE49-F238E27FC236}">
                <a16:creationId xmlns:a16="http://schemas.microsoft.com/office/drawing/2014/main" id="{E1E9F072-FA51-9E40-9BCB-808BE274AFEC}"/>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3983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60B39-1137-2746-8A60-2710B8F810AA}"/>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8B5134-AF25-CF4A-B78B-7EA4AD07A1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clock, drawing&#10;&#10;Description automatically generated">
            <a:extLst>
              <a:ext uri="{FF2B5EF4-FFF2-40B4-BE49-F238E27FC236}">
                <a16:creationId xmlns:a16="http://schemas.microsoft.com/office/drawing/2014/main" id="{6226DF6A-39C0-2549-9163-66D45DE5346B}"/>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l="-5476" t="-30032" r="-2475" b="-51200"/>
          <a:stretch/>
        </p:blipFill>
        <p:spPr>
          <a:xfrm>
            <a:off x="9916446" y="6176963"/>
            <a:ext cx="1948180" cy="681037"/>
          </a:xfrm>
          <a:prstGeom prst="rect">
            <a:avLst/>
          </a:prstGeom>
        </p:spPr>
      </p:pic>
      <p:cxnSp>
        <p:nvCxnSpPr>
          <p:cNvPr id="8" name="Straight Connector 7">
            <a:extLst>
              <a:ext uri="{FF2B5EF4-FFF2-40B4-BE49-F238E27FC236}">
                <a16:creationId xmlns:a16="http://schemas.microsoft.com/office/drawing/2014/main" id="{4F8225BC-6980-3048-9360-222F0DADB9F9}"/>
              </a:ext>
            </a:extLst>
          </p:cNvPr>
          <p:cNvCxnSpPr>
            <a:cxnSpLocks/>
          </p:cNvCxnSpPr>
          <p:nvPr userDrawn="1"/>
        </p:nvCxnSpPr>
        <p:spPr>
          <a:xfrm>
            <a:off x="336176" y="6086473"/>
            <a:ext cx="11479587" cy="0"/>
          </a:xfrm>
          <a:prstGeom prst="line">
            <a:avLst/>
          </a:prstGeom>
          <a:ln w="28575">
            <a:solidFill>
              <a:srgbClr val="772583"/>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8ED520E3-9FB0-DF44-9381-936EFBD30F9E}"/>
              </a:ext>
            </a:extLst>
          </p:cNvPr>
          <p:cNvSpPr>
            <a:spLocks noGrp="1"/>
          </p:cNvSpPr>
          <p:nvPr>
            <p:ph type="sldNum" sz="quarter" idx="4"/>
          </p:nvPr>
        </p:nvSpPr>
        <p:spPr>
          <a:xfrm>
            <a:off x="241854" y="6306655"/>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084919494"/>
      </p:ext>
    </p:extLst>
  </p:cSld>
  <p:clrMap bg1="lt1" tx1="dk1" bg2="lt2" tx2="dk2" accent1="accent1" accent2="accent2" accent3="accent3" accent4="accent4" accent5="accent5" accent6="accent6" hlink="hlink" folHlink="folHlink"/>
  <p:sldLayoutIdLst>
    <p:sldLayoutId id="2147483721" r:id="rId1"/>
    <p:sldLayoutId id="2147483802" r:id="rId2"/>
    <p:sldLayoutId id="2147483724"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62" r:id="rId13"/>
    <p:sldLayoutId id="2147483717" r:id="rId14"/>
    <p:sldLayoutId id="2147483718" r:id="rId15"/>
    <p:sldLayoutId id="2147483719" r:id="rId16"/>
    <p:sldLayoutId id="2147483720" r:id="rId17"/>
    <p:sldLayoutId id="2147483763" r:id="rId18"/>
    <p:sldLayoutId id="2147483829" r:id="rId19"/>
    <p:sldLayoutId id="2147483831" r:id="rId20"/>
  </p:sldLayoutIdLst>
  <p:hf hdr="0" ftr="0" dt="0"/>
  <p:txStyles>
    <p:titleStyle>
      <a:lvl1pPr algn="l" defTabSz="914400" rtl="0" eaLnBrk="1" latinLnBrk="0" hangingPunct="1">
        <a:lnSpc>
          <a:spcPct val="90000"/>
        </a:lnSpc>
        <a:spcBef>
          <a:spcPct val="0"/>
        </a:spcBef>
        <a:buNone/>
        <a:defRPr sz="3600" kern="1200">
          <a:solidFill>
            <a:srgbClr val="7725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7258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7258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image" Target="../media/image24.tif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WzGX13YI6P8&amp;feature=youtu.b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71.tiff"/><Relationship Id="rId4" Type="http://schemas.openxmlformats.org/officeDocument/2006/relationships/image" Target="../media/image70.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4.tiff"/><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75.tiff"/></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3.tiff"/><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drugfree.org/community-resources/"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hyperlink" Target="https://truthinitiative.org/thisisquitting" TargetMode="External"/><Relationship Id="rId5" Type="http://schemas.openxmlformats.org/officeDocument/2006/relationships/hyperlink" Target="https://med.stanford.edu/tobaccopreventiontoolkit/E-Cigs.html" TargetMode="External"/><Relationship Id="rId4" Type="http://schemas.openxmlformats.org/officeDocument/2006/relationships/hyperlink" Target="https://www.cdc.gov/tobacco/basic_information/e-cigarettes/index.ht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C7BA9F-3E1B-E447-A47D-C315687611D7}"/>
              </a:ext>
            </a:extLst>
          </p:cNvPr>
          <p:cNvSpPr>
            <a:spLocks noGrp="1"/>
          </p:cNvSpPr>
          <p:nvPr>
            <p:ph type="subTitle" idx="1"/>
          </p:nvPr>
        </p:nvSpPr>
        <p:spPr>
          <a:xfrm>
            <a:off x="6096000" y="4241700"/>
            <a:ext cx="5439149" cy="2635362"/>
          </a:xfrm>
        </p:spPr>
        <p:txBody>
          <a:bodyPr>
            <a:normAutofit/>
          </a:bodyPr>
          <a:lstStyle/>
          <a:p>
            <a:r>
              <a:rPr lang="en-US" dirty="0">
                <a:solidFill>
                  <a:schemeClr val="accent2"/>
                </a:solidFill>
                <a:cs typeface="Arial" charset="0"/>
              </a:rPr>
              <a:t>Juuling, Dripping, Dabbing and More:</a:t>
            </a:r>
            <a:br>
              <a:rPr lang="en-US" dirty="0">
                <a:solidFill>
                  <a:schemeClr val="accent2"/>
                </a:solidFill>
                <a:cs typeface="Arial" charset="0"/>
              </a:rPr>
            </a:br>
            <a:r>
              <a:rPr lang="en-US" dirty="0">
                <a:solidFill>
                  <a:schemeClr val="accent2"/>
                </a:solidFill>
                <a:cs typeface="Arial" charset="0"/>
              </a:rPr>
              <a:t>What School Professionals Need to Know About Vaping</a:t>
            </a:r>
          </a:p>
          <a:p>
            <a:endParaRPr lang="en-US" sz="2000" dirty="0">
              <a:solidFill>
                <a:schemeClr val="accent2"/>
              </a:solidFill>
              <a:cs typeface="Arial" charset="0"/>
            </a:endParaRPr>
          </a:p>
          <a:p>
            <a:r>
              <a:rPr lang="en-US" sz="2000" dirty="0">
                <a:solidFill>
                  <a:schemeClr val="accent2"/>
                </a:solidFill>
                <a:cs typeface="Arial" charset="0"/>
              </a:rPr>
              <a:t>Fall 2020</a:t>
            </a:r>
            <a:endParaRPr lang="en-US" sz="2000" dirty="0">
              <a:solidFill>
                <a:schemeClr val="accent2"/>
              </a:solidFill>
            </a:endParaRPr>
          </a:p>
        </p:txBody>
      </p:sp>
    </p:spTree>
    <p:extLst>
      <p:ext uri="{BB962C8B-B14F-4D97-AF65-F5344CB8AC3E}">
        <p14:creationId xmlns:p14="http://schemas.microsoft.com/office/powerpoint/2010/main" val="6804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D60E-B904-5C42-96CB-D2D84A7B0D8D}"/>
              </a:ext>
            </a:extLst>
          </p:cNvPr>
          <p:cNvSpPr>
            <a:spLocks noGrp="1"/>
          </p:cNvSpPr>
          <p:nvPr>
            <p:ph type="title"/>
          </p:nvPr>
        </p:nvSpPr>
        <p:spPr/>
        <p:txBody>
          <a:bodyPr>
            <a:normAutofit/>
          </a:bodyPr>
          <a:lstStyle/>
          <a:p>
            <a:pPr algn="l"/>
            <a:r>
              <a:rPr lang="en-US" dirty="0"/>
              <a:t>Vape devices for marijuana and oils</a:t>
            </a:r>
          </a:p>
        </p:txBody>
      </p:sp>
      <p:pic>
        <p:nvPicPr>
          <p:cNvPr id="5" name="Content Placeholder 4">
            <a:extLst>
              <a:ext uri="{FF2B5EF4-FFF2-40B4-BE49-F238E27FC236}">
                <a16:creationId xmlns:a16="http://schemas.microsoft.com/office/drawing/2014/main" id="{9F9BEAFE-AFD7-A344-89A8-633A44AC474B}"/>
              </a:ext>
            </a:extLst>
          </p:cNvPr>
          <p:cNvPicPr>
            <a:picLocks noGrp="1" noChangeAspect="1"/>
          </p:cNvPicPr>
          <p:nvPr>
            <p:ph idx="1"/>
          </p:nvPr>
        </p:nvPicPr>
        <p:blipFill rotWithShape="1">
          <a:blip r:embed="rId3"/>
          <a:stretch/>
        </p:blipFill>
        <p:spPr>
          <a:xfrm>
            <a:off x="541537" y="2109984"/>
            <a:ext cx="2619375" cy="1743075"/>
          </a:xfrm>
          <a:prstGeom prst="rect">
            <a:avLst/>
          </a:prstGeom>
        </p:spPr>
      </p:pic>
      <p:sp>
        <p:nvSpPr>
          <p:cNvPr id="16" name="Slide Number Placeholder 2">
            <a:extLst>
              <a:ext uri="{FF2B5EF4-FFF2-40B4-BE49-F238E27FC236}">
                <a16:creationId xmlns:a16="http://schemas.microsoft.com/office/drawing/2014/main" id="{D1DC81EE-78C1-4F4E-A5C4-FDB1433BF311}"/>
              </a:ext>
            </a:extLst>
          </p:cNvPr>
          <p:cNvSpPr>
            <a:spLocks noGrp="1"/>
          </p:cNvSpPr>
          <p:nvPr>
            <p:ph type="sldNum" sz="quarter" idx="12"/>
          </p:nvPr>
        </p:nvSpPr>
        <p:spPr/>
        <p:txBody>
          <a:bodyPr/>
          <a:lstStyle/>
          <a:p>
            <a:pPr>
              <a:defRPr/>
            </a:pPr>
            <a:fld id="{D634D2A0-D88B-48E9-9263-2336432C13C1}" type="slidenum">
              <a:rPr lang="en-US" smtClean="0"/>
              <a:pPr>
                <a:defRPr/>
              </a:pPr>
              <a:t>10</a:t>
            </a:fld>
            <a:endParaRPr lang="en-US" dirty="0"/>
          </a:p>
        </p:txBody>
      </p:sp>
      <p:pic>
        <p:nvPicPr>
          <p:cNvPr id="7" name="Picture 6">
            <a:extLst>
              <a:ext uri="{FF2B5EF4-FFF2-40B4-BE49-F238E27FC236}">
                <a16:creationId xmlns:a16="http://schemas.microsoft.com/office/drawing/2014/main" id="{462628D2-E155-EB40-94D8-A78B23D18D6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53363" y="1782776"/>
            <a:ext cx="2197100" cy="2397493"/>
          </a:xfrm>
          <a:prstGeom prst="rect">
            <a:avLst/>
          </a:prstGeom>
        </p:spPr>
      </p:pic>
      <p:pic>
        <p:nvPicPr>
          <p:cNvPr id="4" name="Picture 3">
            <a:extLst>
              <a:ext uri="{FF2B5EF4-FFF2-40B4-BE49-F238E27FC236}">
                <a16:creationId xmlns:a16="http://schemas.microsoft.com/office/drawing/2014/main" id="{DE940F35-A044-E843-83A1-FA7185BC4CDF}"/>
              </a:ext>
            </a:extLst>
          </p:cNvPr>
          <p:cNvPicPr>
            <a:picLocks noChangeAspect="1"/>
          </p:cNvPicPr>
          <p:nvPr/>
        </p:nvPicPr>
        <p:blipFill>
          <a:blip r:embed="rId5"/>
          <a:stretch>
            <a:fillRect/>
          </a:stretch>
        </p:blipFill>
        <p:spPr>
          <a:xfrm>
            <a:off x="6130439" y="1882540"/>
            <a:ext cx="2945703" cy="2197964"/>
          </a:xfrm>
          <a:prstGeom prst="rect">
            <a:avLst/>
          </a:prstGeom>
        </p:spPr>
      </p:pic>
      <p:grpSp>
        <p:nvGrpSpPr>
          <p:cNvPr id="19" name="Group 18">
            <a:extLst>
              <a:ext uri="{FF2B5EF4-FFF2-40B4-BE49-F238E27FC236}">
                <a16:creationId xmlns:a16="http://schemas.microsoft.com/office/drawing/2014/main" id="{92A35F40-03B8-4EC3-B589-C8F290719594}"/>
              </a:ext>
            </a:extLst>
          </p:cNvPr>
          <p:cNvGrpSpPr/>
          <p:nvPr/>
        </p:nvGrpSpPr>
        <p:grpSpPr>
          <a:xfrm>
            <a:off x="3538134" y="1882540"/>
            <a:ext cx="2215083" cy="2417116"/>
            <a:chOff x="2646350" y="3775332"/>
            <a:chExt cx="1600200" cy="1746151"/>
          </a:xfrm>
        </p:grpSpPr>
        <p:pic>
          <p:nvPicPr>
            <p:cNvPr id="9" name="Picture 8">
              <a:extLst>
                <a:ext uri="{FF2B5EF4-FFF2-40B4-BE49-F238E27FC236}">
                  <a16:creationId xmlns:a16="http://schemas.microsoft.com/office/drawing/2014/main" id="{243E3DCB-7369-0A4D-A53B-38ED471E104D}"/>
                </a:ext>
              </a:extLst>
            </p:cNvPr>
            <p:cNvPicPr>
              <a:picLocks noChangeAspect="1"/>
            </p:cNvPicPr>
            <p:nvPr/>
          </p:nvPicPr>
          <p:blipFill rotWithShape="1">
            <a:blip r:embed="rId6" cstate="email">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3251975" y="3884883"/>
              <a:ext cx="388951" cy="1527048"/>
            </a:xfrm>
            <a:prstGeom prst="rect">
              <a:avLst/>
            </a:prstGeom>
          </p:spPr>
        </p:pic>
        <p:sp>
          <p:nvSpPr>
            <p:cNvPr id="18" name="Rectangle 17">
              <a:extLst>
                <a:ext uri="{FF2B5EF4-FFF2-40B4-BE49-F238E27FC236}">
                  <a16:creationId xmlns:a16="http://schemas.microsoft.com/office/drawing/2014/main" id="{C65E7074-8F5B-40F3-B0A8-0935F1DCA8FF}"/>
                </a:ext>
              </a:extLst>
            </p:cNvPr>
            <p:cNvSpPr/>
            <p:nvPr/>
          </p:nvSpPr>
          <p:spPr>
            <a:xfrm>
              <a:off x="2646350" y="3775332"/>
              <a:ext cx="1600200" cy="174615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9452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D60E-B904-5C42-96CB-D2D84A7B0D8D}"/>
              </a:ext>
            </a:extLst>
          </p:cNvPr>
          <p:cNvSpPr>
            <a:spLocks noGrp="1"/>
          </p:cNvSpPr>
          <p:nvPr>
            <p:ph type="title"/>
          </p:nvPr>
        </p:nvSpPr>
        <p:spPr/>
        <p:txBody>
          <a:bodyPr>
            <a:normAutofit/>
          </a:bodyPr>
          <a:lstStyle/>
          <a:p>
            <a:pPr algn="l"/>
            <a:r>
              <a:rPr lang="en-US" dirty="0"/>
              <a:t>Disposable marijuana vape pens and cartridges</a:t>
            </a:r>
          </a:p>
        </p:txBody>
      </p:sp>
      <p:sp>
        <p:nvSpPr>
          <p:cNvPr id="20" name="Content Placeholder 2">
            <a:extLst>
              <a:ext uri="{FF2B5EF4-FFF2-40B4-BE49-F238E27FC236}">
                <a16:creationId xmlns:a16="http://schemas.microsoft.com/office/drawing/2014/main" id="{60715B67-A278-478C-BB96-0F7AB4A1B204}"/>
              </a:ext>
            </a:extLst>
          </p:cNvPr>
          <p:cNvSpPr>
            <a:spLocks noGrp="1"/>
          </p:cNvSpPr>
          <p:nvPr>
            <p:ph idx="1"/>
          </p:nvPr>
        </p:nvSpPr>
        <p:spPr>
          <a:xfrm>
            <a:off x="546266" y="1616503"/>
            <a:ext cx="11091554" cy="4830673"/>
          </a:xfrm>
        </p:spPr>
        <p:txBody>
          <a:bodyPr/>
          <a:lstStyle/>
          <a:p>
            <a:pPr marL="0" indent="0" algn="ctr">
              <a:buNone/>
            </a:pPr>
            <a:r>
              <a:rPr lang="en-US" dirty="0"/>
              <a:t>Delivered to your door by Eaze</a:t>
            </a:r>
          </a:p>
        </p:txBody>
      </p:sp>
      <p:sp>
        <p:nvSpPr>
          <p:cNvPr id="16" name="Slide Number Placeholder 2">
            <a:extLst>
              <a:ext uri="{FF2B5EF4-FFF2-40B4-BE49-F238E27FC236}">
                <a16:creationId xmlns:a16="http://schemas.microsoft.com/office/drawing/2014/main" id="{D1DC81EE-78C1-4F4E-A5C4-FDB1433BF311}"/>
              </a:ext>
            </a:extLst>
          </p:cNvPr>
          <p:cNvSpPr>
            <a:spLocks noGrp="1"/>
          </p:cNvSpPr>
          <p:nvPr>
            <p:ph type="sldNum" sz="quarter" idx="12"/>
          </p:nvPr>
        </p:nvSpPr>
        <p:spPr/>
        <p:txBody>
          <a:bodyPr/>
          <a:lstStyle/>
          <a:p>
            <a:pPr>
              <a:defRPr/>
            </a:pPr>
            <a:fld id="{D634D2A0-D88B-48E9-9263-2336432C13C1}" type="slidenum">
              <a:rPr lang="en-US" smtClean="0"/>
              <a:pPr>
                <a:defRPr/>
              </a:pPr>
              <a:t>11</a:t>
            </a:fld>
            <a:endParaRPr lang="en-US" dirty="0"/>
          </a:p>
        </p:txBody>
      </p:sp>
      <p:grpSp>
        <p:nvGrpSpPr>
          <p:cNvPr id="18" name="Group 17">
            <a:extLst>
              <a:ext uri="{FF2B5EF4-FFF2-40B4-BE49-F238E27FC236}">
                <a16:creationId xmlns:a16="http://schemas.microsoft.com/office/drawing/2014/main" id="{27A550F4-AEA7-4477-B211-59CEE6A4C6D8}"/>
              </a:ext>
            </a:extLst>
          </p:cNvPr>
          <p:cNvGrpSpPr/>
          <p:nvPr/>
        </p:nvGrpSpPr>
        <p:grpSpPr>
          <a:xfrm>
            <a:off x="2210912" y="2202302"/>
            <a:ext cx="3822893" cy="2919591"/>
            <a:chOff x="945212" y="4181362"/>
            <a:chExt cx="2761932" cy="2109322"/>
          </a:xfrm>
        </p:grpSpPr>
        <p:pic>
          <p:nvPicPr>
            <p:cNvPr id="13" name="Content Placeholder 10">
              <a:extLst>
                <a:ext uri="{FF2B5EF4-FFF2-40B4-BE49-F238E27FC236}">
                  <a16:creationId xmlns:a16="http://schemas.microsoft.com/office/drawing/2014/main" id="{196363B5-C863-440A-9C54-6F8F24222B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975337" y="4181362"/>
              <a:ext cx="731807" cy="21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10">
              <a:extLst>
                <a:ext uri="{FF2B5EF4-FFF2-40B4-BE49-F238E27FC236}">
                  <a16:creationId xmlns:a16="http://schemas.microsoft.com/office/drawing/2014/main" id="{9B74AB4F-3D3F-4A6F-BB0E-6D082880A6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rot="16200000">
              <a:off x="1524690" y="3601885"/>
              <a:ext cx="996868" cy="215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3DE55D6F-14DB-4FEF-8A82-360E3D5541CB}"/>
              </a:ext>
            </a:extLst>
          </p:cNvPr>
          <p:cNvGrpSpPr/>
          <p:nvPr/>
        </p:nvGrpSpPr>
        <p:grpSpPr>
          <a:xfrm>
            <a:off x="6320630" y="2298669"/>
            <a:ext cx="3118919" cy="2975417"/>
            <a:chOff x="4063963" y="4176244"/>
            <a:chExt cx="2253331" cy="2149655"/>
          </a:xfrm>
        </p:grpSpPr>
        <p:pic>
          <p:nvPicPr>
            <p:cNvPr id="12" name="Picture 11">
              <a:extLst>
                <a:ext uri="{FF2B5EF4-FFF2-40B4-BE49-F238E27FC236}">
                  <a16:creationId xmlns:a16="http://schemas.microsoft.com/office/drawing/2014/main" id="{F02F4CC7-91E0-42FF-84C2-AD91FBB16E9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63963" y="4176244"/>
              <a:ext cx="1491331" cy="2109322"/>
            </a:xfrm>
            <a:prstGeom prst="rect">
              <a:avLst/>
            </a:prstGeom>
          </p:spPr>
        </p:pic>
        <p:pic>
          <p:nvPicPr>
            <p:cNvPr id="15" name="Picture 14">
              <a:extLst>
                <a:ext uri="{FF2B5EF4-FFF2-40B4-BE49-F238E27FC236}">
                  <a16:creationId xmlns:a16="http://schemas.microsoft.com/office/drawing/2014/main" id="{5C3EA2F2-21CD-4D2F-98BE-0969F7F0C4E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55294" y="4181362"/>
              <a:ext cx="762000" cy="2144537"/>
            </a:xfrm>
            <a:prstGeom prst="rect">
              <a:avLst/>
            </a:prstGeom>
          </p:spPr>
        </p:pic>
      </p:grpSp>
      <p:sp>
        <p:nvSpPr>
          <p:cNvPr id="11" name="TextBox 10">
            <a:extLst>
              <a:ext uri="{FF2B5EF4-FFF2-40B4-BE49-F238E27FC236}">
                <a16:creationId xmlns:a16="http://schemas.microsoft.com/office/drawing/2014/main" id="{F4E450E3-E928-408C-962A-41F8CE2D20A1}"/>
              </a:ext>
            </a:extLst>
          </p:cNvPr>
          <p:cNvSpPr txBox="1"/>
          <p:nvPr/>
        </p:nvSpPr>
        <p:spPr>
          <a:xfrm>
            <a:off x="2348688" y="6300152"/>
            <a:ext cx="3807163" cy="307777"/>
          </a:xfrm>
          <a:prstGeom prst="rect">
            <a:avLst/>
          </a:prstGeom>
          <a:noFill/>
        </p:spPr>
        <p:txBody>
          <a:bodyPr wrap="square" rtlCol="0">
            <a:spAutoFit/>
          </a:bodyPr>
          <a:lstStyle/>
          <a:p>
            <a:r>
              <a:rPr lang="en-US" sz="1400" dirty="0">
                <a:solidFill>
                  <a:schemeClr val="tx2"/>
                </a:solidFill>
              </a:rPr>
              <a:t>Source: adai.uw.edu</a:t>
            </a:r>
          </a:p>
        </p:txBody>
      </p:sp>
    </p:spTree>
    <p:extLst>
      <p:ext uri="{BB962C8B-B14F-4D97-AF65-F5344CB8AC3E}">
        <p14:creationId xmlns:p14="http://schemas.microsoft.com/office/powerpoint/2010/main" val="1879973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6A97-1A28-4751-9519-F48B9CA58F67}"/>
              </a:ext>
            </a:extLst>
          </p:cNvPr>
          <p:cNvSpPr>
            <a:spLocks noGrp="1"/>
          </p:cNvSpPr>
          <p:nvPr>
            <p:ph type="title"/>
          </p:nvPr>
        </p:nvSpPr>
        <p:spPr/>
        <p:txBody>
          <a:bodyPr/>
          <a:lstStyle/>
          <a:p>
            <a:r>
              <a:rPr lang="en-US" dirty="0"/>
              <a:t>A new device: Philip Morris International’s IQOS</a:t>
            </a:r>
          </a:p>
        </p:txBody>
      </p:sp>
      <p:sp>
        <p:nvSpPr>
          <p:cNvPr id="3" name="Content Placeholder 2">
            <a:extLst>
              <a:ext uri="{FF2B5EF4-FFF2-40B4-BE49-F238E27FC236}">
                <a16:creationId xmlns:a16="http://schemas.microsoft.com/office/drawing/2014/main" id="{6C987887-9D1C-4716-97F5-A5A06EF1736B}"/>
              </a:ext>
            </a:extLst>
          </p:cNvPr>
          <p:cNvSpPr>
            <a:spLocks noGrp="1"/>
          </p:cNvSpPr>
          <p:nvPr>
            <p:ph idx="1"/>
          </p:nvPr>
        </p:nvSpPr>
        <p:spPr>
          <a:xfrm>
            <a:off x="331776" y="1487215"/>
            <a:ext cx="11091554" cy="4830673"/>
          </a:xfrm>
        </p:spPr>
        <p:txBody>
          <a:bodyPr/>
          <a:lstStyle/>
          <a:p>
            <a:pPr marL="0" indent="0">
              <a:buNone/>
            </a:pPr>
            <a:r>
              <a:rPr lang="en-US" dirty="0"/>
              <a:t>  IQOS is a “Heat, Not Burn” Device</a:t>
            </a:r>
          </a:p>
        </p:txBody>
      </p:sp>
      <p:sp>
        <p:nvSpPr>
          <p:cNvPr id="4" name="Slide Number Placeholder 3">
            <a:extLst>
              <a:ext uri="{FF2B5EF4-FFF2-40B4-BE49-F238E27FC236}">
                <a16:creationId xmlns:a16="http://schemas.microsoft.com/office/drawing/2014/main" id="{BE0C8FC2-EAFC-42A6-847A-4395BCDF2C0E}"/>
              </a:ext>
            </a:extLst>
          </p:cNvPr>
          <p:cNvSpPr>
            <a:spLocks noGrp="1"/>
          </p:cNvSpPr>
          <p:nvPr>
            <p:ph type="sldNum" sz="quarter" idx="4294967295"/>
          </p:nvPr>
        </p:nvSpPr>
        <p:spPr/>
        <p:txBody>
          <a:bodyPr/>
          <a:lstStyle/>
          <a:p>
            <a:pPr>
              <a:defRPr/>
            </a:pPr>
            <a:fld id="{D634D2A0-D88B-48E9-9263-2336432C13C1}" type="slidenum">
              <a:rPr lang="en-US" smtClean="0"/>
              <a:pPr>
                <a:defRPr/>
              </a:pPr>
              <a:t>12</a:t>
            </a:fld>
            <a:endParaRPr lang="en-US" dirty="0"/>
          </a:p>
        </p:txBody>
      </p:sp>
      <p:pic>
        <p:nvPicPr>
          <p:cNvPr id="5" name="Content Placeholder 5">
            <a:extLst>
              <a:ext uri="{FF2B5EF4-FFF2-40B4-BE49-F238E27FC236}">
                <a16:creationId xmlns:a16="http://schemas.microsoft.com/office/drawing/2014/main" id="{EC6C16BF-CF3B-437F-B596-F6BBD8E556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7013774" y="1487215"/>
            <a:ext cx="4624046" cy="340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85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How do youth get vaping products?</a:t>
            </a:r>
          </a:p>
        </p:txBody>
      </p:sp>
      <p:sp>
        <p:nvSpPr>
          <p:cNvPr id="10" name="Slide Number Placeholder 2">
            <a:extLst>
              <a:ext uri="{FF2B5EF4-FFF2-40B4-BE49-F238E27FC236}">
                <a16:creationId xmlns:a16="http://schemas.microsoft.com/office/drawing/2014/main" id="{16D676BB-D86D-4D42-985A-D87A78843F7E}"/>
              </a:ext>
            </a:extLst>
          </p:cNvPr>
          <p:cNvSpPr>
            <a:spLocks noGrp="1"/>
          </p:cNvSpPr>
          <p:nvPr>
            <p:ph type="sldNum" sz="quarter" idx="12"/>
          </p:nvPr>
        </p:nvSpPr>
        <p:spPr/>
        <p:txBody>
          <a:bodyPr/>
          <a:lstStyle/>
          <a:p>
            <a:pPr>
              <a:defRPr/>
            </a:pPr>
            <a:fld id="{D634D2A0-D88B-48E9-9263-2336432C13C1}" type="slidenum">
              <a:rPr lang="en-US" smtClean="0"/>
              <a:pPr>
                <a:defRPr/>
              </a:pPr>
              <a:t>13</a:t>
            </a:fld>
            <a:endParaRPr lang="en-US" dirty="0"/>
          </a:p>
        </p:txBody>
      </p:sp>
      <p:graphicFrame>
        <p:nvGraphicFramePr>
          <p:cNvPr id="6" name="Chart 5">
            <a:extLst>
              <a:ext uri="{FF2B5EF4-FFF2-40B4-BE49-F238E27FC236}">
                <a16:creationId xmlns:a16="http://schemas.microsoft.com/office/drawing/2014/main" id="{C016C31A-0D90-4513-8D23-BFAF6016419D}"/>
              </a:ext>
            </a:extLst>
          </p:cNvPr>
          <p:cNvGraphicFramePr/>
          <p:nvPr>
            <p:extLst>
              <p:ext uri="{D42A27DB-BD31-4B8C-83A1-F6EECF244321}">
                <p14:modId xmlns:p14="http://schemas.microsoft.com/office/powerpoint/2010/main" val="2639976045"/>
              </p:ext>
            </p:extLst>
          </p:nvPr>
        </p:nvGraphicFramePr>
        <p:xfrm>
          <a:off x="5788045" y="1829524"/>
          <a:ext cx="535686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a:extLst>
              <a:ext uri="{FF2B5EF4-FFF2-40B4-BE49-F238E27FC236}">
                <a16:creationId xmlns:a16="http://schemas.microsoft.com/office/drawing/2014/main" id="{A91B1FA9-5BE0-408F-90E3-E02EE9A982DE}"/>
              </a:ext>
            </a:extLst>
          </p:cNvPr>
          <p:cNvSpPr txBox="1">
            <a:spLocks/>
          </p:cNvSpPr>
          <p:nvPr/>
        </p:nvSpPr>
        <p:spPr bwMode="auto">
          <a:xfrm>
            <a:off x="347435" y="5562939"/>
            <a:ext cx="9385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600" dirty="0"/>
              <a:t>U.S. law now prohibits the sale of tobacco products, including e-cigarettes, to anyone under age 21</a:t>
            </a:r>
          </a:p>
        </p:txBody>
      </p:sp>
      <p:sp>
        <p:nvSpPr>
          <p:cNvPr id="9" name="Content Placeholder 3">
            <a:extLst>
              <a:ext uri="{FF2B5EF4-FFF2-40B4-BE49-F238E27FC236}">
                <a16:creationId xmlns:a16="http://schemas.microsoft.com/office/drawing/2014/main" id="{916FFF89-031F-4CD1-A97C-1C97090D5ADF}"/>
              </a:ext>
            </a:extLst>
          </p:cNvPr>
          <p:cNvSpPr txBox="1">
            <a:spLocks/>
          </p:cNvSpPr>
          <p:nvPr/>
        </p:nvSpPr>
        <p:spPr bwMode="auto">
          <a:xfrm>
            <a:off x="1591295" y="2342908"/>
            <a:ext cx="4377872" cy="2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3270"/>
              </a:lnSpc>
              <a:buNone/>
            </a:pPr>
            <a:r>
              <a:rPr lang="en-US" sz="1600" dirty="0"/>
              <a:t>Friend</a:t>
            </a:r>
          </a:p>
          <a:p>
            <a:pPr marL="0" indent="0" algn="r">
              <a:lnSpc>
                <a:spcPts val="3270"/>
              </a:lnSpc>
              <a:buNone/>
            </a:pPr>
            <a:r>
              <a:rPr lang="en-US" sz="1600" dirty="0"/>
              <a:t>Vape shop</a:t>
            </a:r>
          </a:p>
          <a:p>
            <a:pPr marL="0" indent="0" algn="r">
              <a:lnSpc>
                <a:spcPts val="3270"/>
              </a:lnSpc>
              <a:buNone/>
            </a:pPr>
            <a:r>
              <a:rPr lang="en-US" sz="1600" dirty="0"/>
              <a:t>Family member</a:t>
            </a:r>
          </a:p>
          <a:p>
            <a:pPr marL="0" indent="0" algn="r">
              <a:lnSpc>
                <a:spcPts val="3270"/>
              </a:lnSpc>
              <a:buNone/>
            </a:pPr>
            <a:r>
              <a:rPr lang="en-US" sz="1600" dirty="0"/>
              <a:t>Gas station/convenience store</a:t>
            </a:r>
          </a:p>
          <a:p>
            <a:pPr marL="0" indent="0" algn="r">
              <a:lnSpc>
                <a:spcPts val="3270"/>
              </a:lnSpc>
              <a:buNone/>
            </a:pPr>
            <a:r>
              <a:rPr lang="en-US" sz="1600" dirty="0"/>
              <a:t>Person other than family member or friend</a:t>
            </a:r>
          </a:p>
          <a:p>
            <a:pPr marL="0" indent="0" algn="r">
              <a:lnSpc>
                <a:spcPts val="3270"/>
              </a:lnSpc>
              <a:buNone/>
            </a:pPr>
            <a:r>
              <a:rPr lang="en-US" sz="1600" dirty="0"/>
              <a:t>Online</a:t>
            </a:r>
          </a:p>
        </p:txBody>
      </p:sp>
      <p:sp>
        <p:nvSpPr>
          <p:cNvPr id="11" name="TextBox 10">
            <a:extLst>
              <a:ext uri="{FF2B5EF4-FFF2-40B4-BE49-F238E27FC236}">
                <a16:creationId xmlns:a16="http://schemas.microsoft.com/office/drawing/2014/main" id="{C2ECB5BF-340D-BA4B-AEBF-25AB2B32D859}"/>
              </a:ext>
            </a:extLst>
          </p:cNvPr>
          <p:cNvSpPr txBox="1"/>
          <p:nvPr/>
        </p:nvSpPr>
        <p:spPr>
          <a:xfrm>
            <a:off x="1630369" y="1361145"/>
            <a:ext cx="9385300" cy="400110"/>
          </a:xfrm>
          <a:prstGeom prst="rect">
            <a:avLst/>
          </a:prstGeom>
          <a:noFill/>
        </p:spPr>
        <p:txBody>
          <a:bodyPr wrap="square" rtlCol="0">
            <a:spAutoFit/>
          </a:bodyPr>
          <a:lstStyle/>
          <a:p>
            <a:pPr algn="ctr"/>
            <a:r>
              <a:rPr lang="en-US" sz="2000" dirty="0">
                <a:solidFill>
                  <a:schemeClr val="tx2"/>
                </a:solidFill>
              </a:rPr>
              <a:t>Sources of e-cigarettes among students who vaped in the past 30 days (2018)</a:t>
            </a:r>
          </a:p>
        </p:txBody>
      </p:sp>
      <p:sp>
        <p:nvSpPr>
          <p:cNvPr id="4" name="Content Placeholder 3"/>
          <p:cNvSpPr>
            <a:spLocks noGrp="1"/>
          </p:cNvSpPr>
          <p:nvPr>
            <p:ph idx="1"/>
          </p:nvPr>
        </p:nvSpPr>
        <p:spPr>
          <a:xfrm>
            <a:off x="5969167" y="2290497"/>
            <a:ext cx="4377872" cy="3204173"/>
          </a:xfrm>
          <a:noFill/>
        </p:spPr>
        <p:txBody>
          <a:bodyPr>
            <a:normAutofit/>
          </a:bodyPr>
          <a:lstStyle/>
          <a:p>
            <a:pPr marL="0" indent="0">
              <a:lnSpc>
                <a:spcPts val="2900"/>
              </a:lnSpc>
              <a:buNone/>
            </a:pPr>
            <a:r>
              <a:rPr lang="en-US" sz="1400" b="1" dirty="0">
                <a:solidFill>
                  <a:schemeClr val="bg1"/>
                </a:solidFill>
              </a:rPr>
              <a:t>59%</a:t>
            </a:r>
          </a:p>
          <a:p>
            <a:pPr marL="0" indent="0">
              <a:lnSpc>
                <a:spcPts val="2900"/>
              </a:lnSpc>
              <a:buNone/>
            </a:pPr>
            <a:r>
              <a:rPr lang="en-US" sz="1400" b="1" dirty="0">
                <a:solidFill>
                  <a:schemeClr val="bg1"/>
                </a:solidFill>
              </a:rPr>
              <a:t>17% </a:t>
            </a:r>
          </a:p>
          <a:p>
            <a:pPr marL="0" indent="0">
              <a:lnSpc>
                <a:spcPts val="2900"/>
              </a:lnSpc>
              <a:buNone/>
            </a:pPr>
            <a:r>
              <a:rPr lang="en-US" sz="1400" b="1" dirty="0">
                <a:solidFill>
                  <a:schemeClr val="bg1"/>
                </a:solidFill>
              </a:rPr>
              <a:t>13%</a:t>
            </a:r>
          </a:p>
          <a:p>
            <a:pPr marL="0" indent="0">
              <a:lnSpc>
                <a:spcPts val="2900"/>
              </a:lnSpc>
              <a:buNone/>
            </a:pPr>
            <a:r>
              <a:rPr lang="en-US" sz="1400" b="1" dirty="0">
                <a:solidFill>
                  <a:schemeClr val="bg1"/>
                </a:solidFill>
              </a:rPr>
              <a:t>10%</a:t>
            </a:r>
          </a:p>
          <a:p>
            <a:pPr marL="0" indent="0">
              <a:lnSpc>
                <a:spcPts val="2900"/>
              </a:lnSpc>
              <a:buNone/>
            </a:pPr>
            <a:r>
              <a:rPr lang="en-US" sz="1400" b="1" dirty="0">
                <a:solidFill>
                  <a:schemeClr val="bg1"/>
                </a:solidFill>
              </a:rPr>
              <a:t>9%        </a:t>
            </a:r>
          </a:p>
          <a:p>
            <a:pPr marL="0" indent="0">
              <a:lnSpc>
                <a:spcPts val="2900"/>
              </a:lnSpc>
              <a:buNone/>
            </a:pPr>
            <a:r>
              <a:rPr lang="en-US" sz="1400" b="1" dirty="0">
                <a:solidFill>
                  <a:schemeClr val="bg1"/>
                </a:solidFill>
              </a:rPr>
              <a:t>6% </a:t>
            </a:r>
          </a:p>
        </p:txBody>
      </p:sp>
    </p:spTree>
    <p:extLst>
      <p:ext uri="{BB962C8B-B14F-4D97-AF65-F5344CB8AC3E}">
        <p14:creationId xmlns:p14="http://schemas.microsoft.com/office/powerpoint/2010/main" val="9367243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B2CB-9520-A747-8957-28C37CD7794C}"/>
              </a:ext>
            </a:extLst>
          </p:cNvPr>
          <p:cNvSpPr>
            <a:spLocks noGrp="1"/>
          </p:cNvSpPr>
          <p:nvPr>
            <p:ph type="title"/>
          </p:nvPr>
        </p:nvSpPr>
        <p:spPr/>
        <p:txBody>
          <a:bodyPr>
            <a:normAutofit/>
          </a:bodyPr>
          <a:lstStyle/>
          <a:p>
            <a:r>
              <a:rPr lang="en-US" dirty="0"/>
              <a:t>Slang terms</a:t>
            </a:r>
          </a:p>
        </p:txBody>
      </p:sp>
      <p:sp>
        <p:nvSpPr>
          <p:cNvPr id="7" name="Content Placeholder 6">
            <a:extLst>
              <a:ext uri="{FF2B5EF4-FFF2-40B4-BE49-F238E27FC236}">
                <a16:creationId xmlns:a16="http://schemas.microsoft.com/office/drawing/2014/main" id="{AA17C3B2-DD8F-EB42-850F-F1889ACE8C2B}"/>
              </a:ext>
            </a:extLst>
          </p:cNvPr>
          <p:cNvSpPr>
            <a:spLocks noGrp="1"/>
          </p:cNvSpPr>
          <p:nvPr>
            <p:ph idx="1"/>
          </p:nvPr>
        </p:nvSpPr>
        <p:spPr>
          <a:xfrm>
            <a:off x="546264" y="1320744"/>
            <a:ext cx="11239335" cy="4830673"/>
          </a:xfrm>
        </p:spPr>
        <p:txBody>
          <a:bodyPr>
            <a:noAutofit/>
          </a:bodyPr>
          <a:lstStyle/>
          <a:p>
            <a:r>
              <a:rPr lang="en-US" sz="2400" dirty="0">
                <a:solidFill>
                  <a:schemeClr val="accent1"/>
                </a:solidFill>
              </a:rPr>
              <a:t>Analog</a:t>
            </a:r>
            <a:r>
              <a:rPr lang="en-US" sz="2400" dirty="0"/>
              <a:t>:</a:t>
            </a:r>
            <a:r>
              <a:rPr lang="en-US" sz="2400" dirty="0">
                <a:solidFill>
                  <a:schemeClr val="accent1"/>
                </a:solidFill>
              </a:rPr>
              <a:t> </a:t>
            </a:r>
            <a:r>
              <a:rPr lang="en-US" sz="2400" dirty="0"/>
              <a:t>tobacco as the old physical or "analog" version</a:t>
            </a:r>
          </a:p>
          <a:p>
            <a:r>
              <a:rPr lang="en-US" sz="2400" dirty="0">
                <a:solidFill>
                  <a:schemeClr val="accent1"/>
                </a:solidFill>
              </a:rPr>
              <a:t>Juul</a:t>
            </a:r>
            <a:r>
              <a:rPr lang="en-US" sz="2400" dirty="0"/>
              <a:t>, </a:t>
            </a:r>
            <a:r>
              <a:rPr lang="en-US" sz="2400" dirty="0">
                <a:solidFill>
                  <a:schemeClr val="accent1"/>
                </a:solidFill>
              </a:rPr>
              <a:t>Pax</a:t>
            </a:r>
            <a:r>
              <a:rPr lang="en-US" sz="2400" dirty="0"/>
              <a:t>,</a:t>
            </a:r>
            <a:r>
              <a:rPr lang="en-US" sz="2400" dirty="0">
                <a:solidFill>
                  <a:schemeClr val="accent1"/>
                </a:solidFill>
              </a:rPr>
              <a:t> NJOY</a:t>
            </a:r>
            <a:r>
              <a:rPr lang="en-US" sz="2400" dirty="0"/>
              <a:t>,</a:t>
            </a:r>
            <a:r>
              <a:rPr lang="en-US" sz="2400" dirty="0">
                <a:solidFill>
                  <a:schemeClr val="accent1"/>
                </a:solidFill>
              </a:rPr>
              <a:t> Puff Bars</a:t>
            </a:r>
            <a:r>
              <a:rPr lang="en-US" sz="2400" dirty="0"/>
              <a:t>,</a:t>
            </a:r>
            <a:r>
              <a:rPr lang="en-US" sz="2400" dirty="0">
                <a:solidFill>
                  <a:schemeClr val="accent1"/>
                </a:solidFill>
              </a:rPr>
              <a:t> Stigs</a:t>
            </a:r>
            <a:r>
              <a:rPr lang="en-US" sz="2400" dirty="0"/>
              <a:t>: styles/brands </a:t>
            </a:r>
          </a:p>
          <a:p>
            <a:r>
              <a:rPr lang="en-US" sz="2400" dirty="0">
                <a:solidFill>
                  <a:schemeClr val="accent1"/>
                </a:solidFill>
              </a:rPr>
              <a:t>Atty</a:t>
            </a:r>
            <a:r>
              <a:rPr lang="en-US" sz="2400" dirty="0"/>
              <a:t>: atomizer to heat e-liquid</a:t>
            </a:r>
          </a:p>
          <a:p>
            <a:r>
              <a:rPr lang="en-US" sz="2400" dirty="0">
                <a:solidFill>
                  <a:schemeClr val="accent1"/>
                </a:solidFill>
              </a:rPr>
              <a:t>Cart</a:t>
            </a:r>
            <a:r>
              <a:rPr lang="en-US" sz="2400" dirty="0"/>
              <a:t>: cartridge that holds the e-liquid</a:t>
            </a:r>
          </a:p>
          <a:p>
            <a:r>
              <a:rPr lang="en-US" sz="2400" dirty="0">
                <a:solidFill>
                  <a:schemeClr val="accent1"/>
                </a:solidFill>
              </a:rPr>
              <a:t>Carto</a:t>
            </a:r>
            <a:r>
              <a:rPr lang="en-US" sz="2400" dirty="0"/>
              <a:t>: cartridge and atomizer combined into a single unit</a:t>
            </a:r>
          </a:p>
          <a:p>
            <a:r>
              <a:rPr lang="en-US" sz="2400" dirty="0">
                <a:solidFill>
                  <a:schemeClr val="accent1"/>
                </a:solidFill>
              </a:rPr>
              <a:t>Cloud chasing</a:t>
            </a:r>
            <a:r>
              <a:rPr lang="en-US" sz="2400" dirty="0"/>
              <a:t>: e-cigarette/mod users tweak their hardware and liquid selections to produce ever bigger and thicker clouds of aerosol</a:t>
            </a:r>
          </a:p>
          <a:p>
            <a:r>
              <a:rPr lang="en-US" sz="2400" dirty="0">
                <a:solidFill>
                  <a:schemeClr val="accent1"/>
                </a:solidFill>
              </a:rPr>
              <a:t>Draw</a:t>
            </a:r>
            <a:r>
              <a:rPr lang="en-US" sz="2400" dirty="0"/>
              <a:t>: amount of force required to accommodate inhalation through the mouthpiece of an e-cigarette</a:t>
            </a:r>
          </a:p>
          <a:p>
            <a:r>
              <a:rPr lang="en-US" sz="2400" dirty="0">
                <a:solidFill>
                  <a:schemeClr val="tx2"/>
                </a:solidFill>
              </a:rPr>
              <a:t>E-liquid, smoke juice</a:t>
            </a:r>
            <a:r>
              <a:rPr lang="en-US" sz="2400" dirty="0"/>
              <a:t>: the liquids that are vaporized when using an e-cigarette</a:t>
            </a:r>
          </a:p>
          <a:p>
            <a:r>
              <a:rPr lang="en-US" sz="2400" dirty="0">
                <a:solidFill>
                  <a:schemeClr val="tx2"/>
                </a:solidFill>
              </a:rPr>
              <a:t>PV</a:t>
            </a:r>
            <a:r>
              <a:rPr lang="en-US" sz="2400" dirty="0"/>
              <a:t>: personal vaporizer, often the mod style </a:t>
            </a:r>
          </a:p>
        </p:txBody>
      </p:sp>
      <p:sp>
        <p:nvSpPr>
          <p:cNvPr id="6" name="Slide Number Placeholder 3">
            <a:extLst>
              <a:ext uri="{FF2B5EF4-FFF2-40B4-BE49-F238E27FC236}">
                <a16:creationId xmlns:a16="http://schemas.microsoft.com/office/drawing/2014/main" id="{ADE30B73-6469-420D-A102-E2BBE081BDDB}"/>
              </a:ext>
            </a:extLst>
          </p:cNvPr>
          <p:cNvSpPr>
            <a:spLocks noGrp="1"/>
          </p:cNvSpPr>
          <p:nvPr>
            <p:ph type="sldNum" sz="quarter" idx="12"/>
          </p:nvPr>
        </p:nvSpPr>
        <p:spPr>
          <a:xfrm>
            <a:off x="241854" y="6264614"/>
            <a:ext cx="2743200" cy="365125"/>
          </a:xfrm>
        </p:spPr>
        <p:txBody>
          <a:bodyPr/>
          <a:lstStyle/>
          <a:p>
            <a:pPr>
              <a:defRPr/>
            </a:pPr>
            <a:fld id="{9BFA3DC2-0208-462C-AA69-2A361BE87F14}" type="slidenum">
              <a:rPr lang="en-US" smtClean="0"/>
              <a:pPr>
                <a:defRPr/>
              </a:pPr>
              <a:t>14</a:t>
            </a:fld>
            <a:endParaRPr lang="en-US" dirty="0"/>
          </a:p>
        </p:txBody>
      </p:sp>
    </p:spTree>
    <p:extLst>
      <p:ext uri="{BB962C8B-B14F-4D97-AF65-F5344CB8AC3E}">
        <p14:creationId xmlns:p14="http://schemas.microsoft.com/office/powerpoint/2010/main" val="313483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BD3C24-CEA4-4FC6-987D-2881C0A86236}"/>
              </a:ext>
            </a:extLst>
          </p:cNvPr>
          <p:cNvSpPr>
            <a:spLocks noGrp="1"/>
          </p:cNvSpPr>
          <p:nvPr>
            <p:ph type="title"/>
          </p:nvPr>
        </p:nvSpPr>
        <p:spPr/>
        <p:txBody>
          <a:bodyPr/>
          <a:lstStyle/>
          <a:p>
            <a:r>
              <a:rPr lang="en-US" dirty="0"/>
              <a:t>More slang terms</a:t>
            </a:r>
          </a:p>
        </p:txBody>
      </p:sp>
      <p:sp>
        <p:nvSpPr>
          <p:cNvPr id="3" name="Content Placeholder 2">
            <a:extLst>
              <a:ext uri="{FF2B5EF4-FFF2-40B4-BE49-F238E27FC236}">
                <a16:creationId xmlns:a16="http://schemas.microsoft.com/office/drawing/2014/main" id="{0A0A60BA-1163-2B4D-8466-89AB54C01537}"/>
              </a:ext>
            </a:extLst>
          </p:cNvPr>
          <p:cNvSpPr>
            <a:spLocks noGrp="1"/>
          </p:cNvSpPr>
          <p:nvPr>
            <p:ph idx="1"/>
          </p:nvPr>
        </p:nvSpPr>
        <p:spPr/>
        <p:txBody>
          <a:bodyPr>
            <a:noAutofit/>
          </a:bodyPr>
          <a:lstStyle/>
          <a:p>
            <a:r>
              <a:rPr lang="en-US" sz="2400" dirty="0">
                <a:solidFill>
                  <a:schemeClr val="tx2"/>
                </a:solidFill>
              </a:rPr>
              <a:t>O/Ohm</a:t>
            </a:r>
            <a:r>
              <a:rPr lang="en-US" sz="2400" dirty="0"/>
              <a:t>: standard unit of electrical resistance </a:t>
            </a:r>
          </a:p>
          <a:p>
            <a:r>
              <a:rPr lang="en-US" sz="2400" dirty="0">
                <a:solidFill>
                  <a:schemeClr val="tx2"/>
                </a:solidFill>
              </a:rPr>
              <a:t>PG</a:t>
            </a:r>
            <a:r>
              <a:rPr lang="en-US" sz="2400" dirty="0"/>
              <a:t>: propylene glycol is used as a diluent (a filler and diluting agent) </a:t>
            </a:r>
          </a:p>
          <a:p>
            <a:r>
              <a:rPr lang="en-US" sz="2400" dirty="0">
                <a:solidFill>
                  <a:schemeClr val="tx2"/>
                </a:solidFill>
              </a:rPr>
              <a:t>TH</a:t>
            </a:r>
            <a:r>
              <a:rPr lang="en-US" sz="2400" dirty="0"/>
              <a:t>: throat hit is the sensation an e-cigarette user (and tobacco smoker) may experience when the aerosol hits the back of their throat </a:t>
            </a:r>
          </a:p>
          <a:p>
            <a:r>
              <a:rPr lang="en-US" sz="2400" dirty="0">
                <a:solidFill>
                  <a:schemeClr val="tx2"/>
                </a:solidFill>
              </a:rPr>
              <a:t>VG</a:t>
            </a:r>
            <a:r>
              <a:rPr lang="en-US" sz="2400" dirty="0"/>
              <a:t>: vegetable glycerin acts as a diluent, or filler, and is a common ingredient found in e-liquid</a:t>
            </a:r>
            <a:endParaRPr lang="en-US" sz="1800" dirty="0"/>
          </a:p>
        </p:txBody>
      </p:sp>
      <p:sp>
        <p:nvSpPr>
          <p:cNvPr id="8" name="Slide Number Placeholder 3">
            <a:extLst>
              <a:ext uri="{FF2B5EF4-FFF2-40B4-BE49-F238E27FC236}">
                <a16:creationId xmlns:a16="http://schemas.microsoft.com/office/drawing/2014/main" id="{600C2B1B-3AFB-48CF-AF5B-A505A17C1ED1}"/>
              </a:ext>
            </a:extLst>
          </p:cNvPr>
          <p:cNvSpPr>
            <a:spLocks noGrp="1"/>
          </p:cNvSpPr>
          <p:nvPr>
            <p:ph type="sldNum" sz="quarter" idx="12"/>
          </p:nvPr>
        </p:nvSpPr>
        <p:spPr/>
        <p:txBody>
          <a:bodyPr/>
          <a:lstStyle/>
          <a:p>
            <a:pPr>
              <a:defRPr/>
            </a:pPr>
            <a:fld id="{9BFA3DC2-0208-462C-AA69-2A361BE87F14}" type="slidenum">
              <a:rPr lang="en-US" smtClean="0"/>
              <a:pPr>
                <a:defRPr/>
              </a:pPr>
              <a:t>15</a:t>
            </a:fld>
            <a:endParaRPr lang="en-US" dirty="0"/>
          </a:p>
        </p:txBody>
      </p:sp>
    </p:spTree>
    <p:extLst>
      <p:ext uri="{BB962C8B-B14F-4D97-AF65-F5344CB8AC3E}">
        <p14:creationId xmlns:p14="http://schemas.microsoft.com/office/powerpoint/2010/main" val="2823687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4C5D-61A1-5E4B-BAC7-AEA0A587956F}"/>
              </a:ext>
            </a:extLst>
          </p:cNvPr>
          <p:cNvSpPr>
            <a:spLocks noGrp="1"/>
          </p:cNvSpPr>
          <p:nvPr>
            <p:ph type="title"/>
          </p:nvPr>
        </p:nvSpPr>
        <p:spPr/>
        <p:txBody>
          <a:bodyPr>
            <a:normAutofit/>
          </a:bodyPr>
          <a:lstStyle/>
          <a:p>
            <a:r>
              <a:rPr lang="en-US" dirty="0"/>
              <a:t>More slang - dripping</a:t>
            </a:r>
          </a:p>
        </p:txBody>
      </p:sp>
      <p:pic>
        <p:nvPicPr>
          <p:cNvPr id="6" name="Content Placeholder 5">
            <a:extLst>
              <a:ext uri="{FF2B5EF4-FFF2-40B4-BE49-F238E27FC236}">
                <a16:creationId xmlns:a16="http://schemas.microsoft.com/office/drawing/2014/main" id="{9C5BAD1B-C703-9945-8D0D-4C97A415232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6436517" y="1312706"/>
            <a:ext cx="5141336" cy="3336925"/>
          </a:xfrm>
        </p:spPr>
      </p:pic>
      <p:sp>
        <p:nvSpPr>
          <p:cNvPr id="4" name="Slide Number Placeholder 3">
            <a:extLst>
              <a:ext uri="{FF2B5EF4-FFF2-40B4-BE49-F238E27FC236}">
                <a16:creationId xmlns:a16="http://schemas.microsoft.com/office/drawing/2014/main" id="{2BCA4FB9-BD58-5842-9125-1A6794C12E71}"/>
              </a:ext>
            </a:extLst>
          </p:cNvPr>
          <p:cNvSpPr>
            <a:spLocks noGrp="1"/>
          </p:cNvSpPr>
          <p:nvPr>
            <p:ph type="sldNum" sz="quarter" idx="12"/>
          </p:nvPr>
        </p:nvSpPr>
        <p:spPr/>
        <p:txBody>
          <a:bodyPr/>
          <a:lstStyle/>
          <a:p>
            <a:pPr>
              <a:defRPr/>
            </a:pPr>
            <a:fld id="{9BFA3DC2-0208-462C-AA69-2A361BE87F14}" type="slidenum">
              <a:rPr lang="en-US" smtClean="0"/>
              <a:pPr>
                <a:defRPr/>
              </a:pPr>
              <a:t>16</a:t>
            </a:fld>
            <a:endParaRPr lang="en-US" dirty="0"/>
          </a:p>
        </p:txBody>
      </p:sp>
      <p:sp>
        <p:nvSpPr>
          <p:cNvPr id="7" name="Content Placeholder 6">
            <a:extLst>
              <a:ext uri="{FF2B5EF4-FFF2-40B4-BE49-F238E27FC236}">
                <a16:creationId xmlns:a16="http://schemas.microsoft.com/office/drawing/2014/main" id="{52190C75-3BB6-7A40-BDFE-E9F51268E23A}"/>
              </a:ext>
            </a:extLst>
          </p:cNvPr>
          <p:cNvSpPr>
            <a:spLocks noGrp="1"/>
          </p:cNvSpPr>
          <p:nvPr>
            <p:ph sz="half" idx="4294967295"/>
          </p:nvPr>
        </p:nvSpPr>
        <p:spPr>
          <a:xfrm>
            <a:off x="614146" y="1371600"/>
            <a:ext cx="5822371" cy="3336925"/>
          </a:xfrm>
        </p:spPr>
        <p:txBody>
          <a:bodyPr/>
          <a:lstStyle/>
          <a:p>
            <a:r>
              <a:rPr lang="en-US" dirty="0"/>
              <a:t>Apply nicotine liquid directly to heated coils of e-cig or vaporizer</a:t>
            </a:r>
          </a:p>
          <a:p>
            <a:r>
              <a:rPr lang="en-US" dirty="0"/>
              <a:t>Produces thick clouds of nicotine vapor and a stronger “throat hit”</a:t>
            </a:r>
          </a:p>
        </p:txBody>
      </p:sp>
    </p:spTree>
    <p:extLst>
      <p:ext uri="{BB962C8B-B14F-4D97-AF65-F5344CB8AC3E}">
        <p14:creationId xmlns:p14="http://schemas.microsoft.com/office/powerpoint/2010/main" val="3126800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703483-5D23-477A-9BC4-5B9289943341}"/>
              </a:ext>
            </a:extLst>
          </p:cNvPr>
          <p:cNvSpPr>
            <a:spLocks noGrp="1"/>
          </p:cNvSpPr>
          <p:nvPr>
            <p:ph type="sldNum" sz="quarter" idx="12"/>
          </p:nvPr>
        </p:nvSpPr>
        <p:spPr/>
        <p:txBody>
          <a:bodyPr/>
          <a:lstStyle/>
          <a:p>
            <a:pPr>
              <a:defRPr/>
            </a:pPr>
            <a:fld id="{D634D2A0-D88B-48E9-9263-2336432C13C1}" type="slidenum">
              <a:rPr lang="en-US" smtClean="0"/>
              <a:pPr>
                <a:defRPr/>
              </a:pPr>
              <a:t>17</a:t>
            </a:fld>
            <a:endParaRPr lang="en-US" dirty="0"/>
          </a:p>
        </p:txBody>
      </p:sp>
      <p:sp>
        <p:nvSpPr>
          <p:cNvPr id="2" name="Title 1">
            <a:extLst>
              <a:ext uri="{FF2B5EF4-FFF2-40B4-BE49-F238E27FC236}">
                <a16:creationId xmlns:a16="http://schemas.microsoft.com/office/drawing/2014/main" id="{D937C36F-AF7F-4A38-9F0E-D08A131C81F8}"/>
              </a:ext>
            </a:extLst>
          </p:cNvPr>
          <p:cNvSpPr>
            <a:spLocks noGrp="1"/>
          </p:cNvSpPr>
          <p:nvPr>
            <p:ph type="ctrTitle"/>
          </p:nvPr>
        </p:nvSpPr>
        <p:spPr/>
        <p:txBody>
          <a:bodyPr/>
          <a:lstStyle/>
          <a:p>
            <a:r>
              <a:rPr lang="en-US" dirty="0"/>
              <a:t>What’s the appeal?</a:t>
            </a:r>
          </a:p>
        </p:txBody>
      </p:sp>
      <p:sp>
        <p:nvSpPr>
          <p:cNvPr id="4" name="Subtitle 3">
            <a:extLst>
              <a:ext uri="{FF2B5EF4-FFF2-40B4-BE49-F238E27FC236}">
                <a16:creationId xmlns:a16="http://schemas.microsoft.com/office/drawing/2014/main" id="{0F2C1771-556D-4E98-970D-91CA487C9C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7832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CD6CE08-5F84-4ED1-A059-000EC12871C6}"/>
              </a:ext>
            </a:extLst>
          </p:cNvPr>
          <p:cNvGraphicFramePr/>
          <p:nvPr>
            <p:extLst>
              <p:ext uri="{D42A27DB-BD31-4B8C-83A1-F6EECF244321}">
                <p14:modId xmlns:p14="http://schemas.microsoft.com/office/powerpoint/2010/main" val="732143402"/>
              </p:ext>
            </p:extLst>
          </p:nvPr>
        </p:nvGraphicFramePr>
        <p:xfrm>
          <a:off x="6142099" y="914401"/>
          <a:ext cx="3059431" cy="556629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pPr>
              <a:lnSpc>
                <a:spcPct val="100000"/>
              </a:lnSpc>
            </a:pPr>
            <a:r>
              <a:rPr lang="en-US" dirty="0"/>
              <a:t>Why teens vape</a:t>
            </a:r>
          </a:p>
        </p:txBody>
      </p:sp>
      <p:sp>
        <p:nvSpPr>
          <p:cNvPr id="4" name="Content Placeholder 3"/>
          <p:cNvSpPr>
            <a:spLocks noGrp="1"/>
          </p:cNvSpPr>
          <p:nvPr>
            <p:ph idx="1"/>
          </p:nvPr>
        </p:nvSpPr>
        <p:spPr>
          <a:xfrm>
            <a:off x="457200" y="1535259"/>
            <a:ext cx="5825320" cy="4191000"/>
          </a:xfrm>
        </p:spPr>
        <p:txBody>
          <a:bodyPr>
            <a:noAutofit/>
          </a:bodyPr>
          <a:lstStyle/>
          <a:p>
            <a:pPr marL="0" indent="0" algn="r">
              <a:lnSpc>
                <a:spcPts val="2500"/>
              </a:lnSpc>
              <a:buNone/>
            </a:pPr>
            <a:r>
              <a:rPr lang="en-US" sz="1600" dirty="0"/>
              <a:t>Curiosity (55%)</a:t>
            </a:r>
          </a:p>
          <a:p>
            <a:pPr marL="0" indent="0" algn="r">
              <a:lnSpc>
                <a:spcPts val="2500"/>
              </a:lnSpc>
              <a:buNone/>
            </a:pPr>
            <a:r>
              <a:rPr lang="en-US" sz="1600" dirty="0"/>
              <a:t>Friend or family member vapes (31%)</a:t>
            </a:r>
          </a:p>
          <a:p>
            <a:pPr marL="0" indent="0" algn="r">
              <a:lnSpc>
                <a:spcPts val="2500"/>
              </a:lnSpc>
              <a:buNone/>
            </a:pPr>
            <a:r>
              <a:rPr lang="en-US" sz="1600" dirty="0"/>
              <a:t>Flavors (22%)</a:t>
            </a:r>
          </a:p>
          <a:p>
            <a:pPr marL="0" indent="0" algn="r">
              <a:lnSpc>
                <a:spcPts val="2500"/>
              </a:lnSpc>
              <a:buNone/>
            </a:pPr>
            <a:r>
              <a:rPr lang="en-US" sz="1600" dirty="0"/>
              <a:t>Vaping tricks (21%)</a:t>
            </a:r>
          </a:p>
          <a:p>
            <a:pPr marL="0" indent="0" algn="r">
              <a:lnSpc>
                <a:spcPts val="2500"/>
              </a:lnSpc>
              <a:buNone/>
            </a:pPr>
            <a:r>
              <a:rPr lang="en-US" sz="1600" dirty="0"/>
              <a:t>Less harmful than other tobacco products (16%)</a:t>
            </a:r>
          </a:p>
          <a:p>
            <a:pPr marL="0" indent="0" algn="r">
              <a:lnSpc>
                <a:spcPts val="2500"/>
              </a:lnSpc>
              <a:buNone/>
            </a:pPr>
            <a:r>
              <a:rPr lang="en-US" sz="1600" dirty="0"/>
              <a:t>Discreet, can be used anywhere (14%)</a:t>
            </a:r>
          </a:p>
          <a:p>
            <a:pPr marL="0" indent="0" algn="r">
              <a:lnSpc>
                <a:spcPts val="2500"/>
              </a:lnSpc>
              <a:buNone/>
            </a:pPr>
            <a:r>
              <a:rPr lang="en-US" sz="1600" dirty="0"/>
              <a:t>Peer pressure (11%)</a:t>
            </a:r>
          </a:p>
          <a:p>
            <a:pPr marL="0" indent="0" algn="r">
              <a:lnSpc>
                <a:spcPts val="2500"/>
              </a:lnSpc>
              <a:buNone/>
            </a:pPr>
            <a:r>
              <a:rPr lang="en-US" sz="1600" dirty="0"/>
              <a:t> To try to quit other tobacco products (6%)</a:t>
            </a:r>
          </a:p>
          <a:p>
            <a:pPr marL="0" indent="0" algn="r">
              <a:lnSpc>
                <a:spcPts val="2500"/>
              </a:lnSpc>
              <a:buNone/>
            </a:pPr>
            <a:r>
              <a:rPr lang="en-US" sz="1600" dirty="0"/>
              <a:t>Easier to get than other tobacco products (5%)</a:t>
            </a:r>
          </a:p>
          <a:p>
            <a:pPr marL="0" indent="0" algn="r">
              <a:lnSpc>
                <a:spcPts val="2500"/>
              </a:lnSpc>
              <a:buNone/>
            </a:pPr>
            <a:r>
              <a:rPr lang="en-US" sz="1600" dirty="0"/>
              <a:t>Famous people use them (4%)</a:t>
            </a:r>
          </a:p>
          <a:p>
            <a:pPr marL="0" indent="0" algn="r">
              <a:lnSpc>
                <a:spcPts val="2500"/>
              </a:lnSpc>
              <a:buNone/>
            </a:pPr>
            <a:endParaRPr lang="en-US" sz="1600" dirty="0"/>
          </a:p>
          <a:p>
            <a:pPr marL="0" indent="0">
              <a:lnSpc>
                <a:spcPct val="100000"/>
              </a:lnSpc>
              <a:buNone/>
            </a:pPr>
            <a:br>
              <a:rPr lang="en-US" sz="2000" dirty="0"/>
            </a:br>
            <a:br>
              <a:rPr lang="en-US" sz="1400" dirty="0"/>
            </a:br>
            <a:endParaRPr lang="en-US" sz="2000" dirty="0">
              <a:solidFill>
                <a:srgbClr val="822C91"/>
              </a:solidFill>
            </a:endParaRPr>
          </a:p>
        </p:txBody>
      </p:sp>
      <p:sp>
        <p:nvSpPr>
          <p:cNvPr id="8" name="Slide Number Placeholder 2">
            <a:extLst>
              <a:ext uri="{FF2B5EF4-FFF2-40B4-BE49-F238E27FC236}">
                <a16:creationId xmlns:a16="http://schemas.microsoft.com/office/drawing/2014/main" id="{F0C0D4EB-8E29-40A5-BAFB-7B9E79464C4E}"/>
              </a:ext>
            </a:extLst>
          </p:cNvPr>
          <p:cNvSpPr>
            <a:spLocks noGrp="1"/>
          </p:cNvSpPr>
          <p:nvPr>
            <p:ph type="sldNum" sz="quarter" idx="4"/>
          </p:nvPr>
        </p:nvSpPr>
        <p:spPr>
          <a:xfrm>
            <a:off x="306410" y="6298136"/>
            <a:ext cx="2133600" cy="365125"/>
          </a:xfrm>
        </p:spPr>
        <p:txBody>
          <a:bodyPr/>
          <a:lstStyle/>
          <a:p>
            <a:pPr>
              <a:defRPr/>
            </a:pPr>
            <a:fld id="{D634D2A0-D88B-48E9-9263-2336432C13C1}" type="slidenum">
              <a:rPr lang="en-US" smtClean="0"/>
              <a:pPr>
                <a:defRPr/>
              </a:pPr>
              <a:t>18</a:t>
            </a:fld>
            <a:endParaRPr lang="en-US" dirty="0"/>
          </a:p>
        </p:txBody>
      </p:sp>
      <p:sp>
        <p:nvSpPr>
          <p:cNvPr id="3" name="Rectangle 2">
            <a:extLst>
              <a:ext uri="{FF2B5EF4-FFF2-40B4-BE49-F238E27FC236}">
                <a16:creationId xmlns:a16="http://schemas.microsoft.com/office/drawing/2014/main" id="{B0ED3038-9CCD-4E25-A2E3-29D496EFB9F4}"/>
              </a:ext>
            </a:extLst>
          </p:cNvPr>
          <p:cNvSpPr/>
          <p:nvPr/>
        </p:nvSpPr>
        <p:spPr>
          <a:xfrm>
            <a:off x="306410" y="5641813"/>
            <a:ext cx="5368120" cy="307777"/>
          </a:xfrm>
          <a:prstGeom prst="rect">
            <a:avLst/>
          </a:prstGeom>
        </p:spPr>
        <p:txBody>
          <a:bodyPr wrap="square">
            <a:spAutoFit/>
          </a:bodyPr>
          <a:lstStyle/>
          <a:p>
            <a:r>
              <a:rPr lang="en-US" sz="1400" dirty="0">
                <a:solidFill>
                  <a:schemeClr val="tx2"/>
                </a:solidFill>
              </a:rPr>
              <a:t>Source: CDC, 2019</a:t>
            </a:r>
          </a:p>
        </p:txBody>
      </p:sp>
      <p:pic>
        <p:nvPicPr>
          <p:cNvPr id="5" name="Content Placeholder 6">
            <a:extLst>
              <a:ext uri="{FF2B5EF4-FFF2-40B4-BE49-F238E27FC236}">
                <a16:creationId xmlns:a16="http://schemas.microsoft.com/office/drawing/2014/main" id="{49D3597E-248D-7948-AAC3-B37C8BF89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73534" y="2347580"/>
            <a:ext cx="2811017" cy="1713214"/>
          </a:xfrm>
          <a:prstGeom prst="rect">
            <a:avLst/>
          </a:prstGeom>
        </p:spPr>
      </p:pic>
    </p:spTree>
    <p:extLst>
      <p:ext uri="{BB962C8B-B14F-4D97-AF65-F5344CB8AC3E}">
        <p14:creationId xmlns:p14="http://schemas.microsoft.com/office/powerpoint/2010/main" val="2356735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0CE17B8-2563-4245-9E05-FAA145F50318}"/>
              </a:ext>
            </a:extLst>
          </p:cNvPr>
          <p:cNvPicPr>
            <a:picLocks noGrp="1" noChangeAspect="1"/>
          </p:cNvPicPr>
          <p:nvPr>
            <p:ph idx="1"/>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47560" y="1264103"/>
            <a:ext cx="7910840" cy="4267200"/>
          </a:xfrm>
        </p:spPr>
      </p:pic>
      <p:sp>
        <p:nvSpPr>
          <p:cNvPr id="2" name="Title 1">
            <a:extLst>
              <a:ext uri="{FF2B5EF4-FFF2-40B4-BE49-F238E27FC236}">
                <a16:creationId xmlns:a16="http://schemas.microsoft.com/office/drawing/2014/main" id="{BCAA3793-CD31-8442-9B2E-E7B0B93746EA}"/>
              </a:ext>
            </a:extLst>
          </p:cNvPr>
          <p:cNvSpPr>
            <a:spLocks noGrp="1"/>
          </p:cNvSpPr>
          <p:nvPr>
            <p:ph type="title"/>
          </p:nvPr>
        </p:nvSpPr>
        <p:spPr/>
        <p:txBody>
          <a:bodyPr>
            <a:normAutofit/>
          </a:bodyPr>
          <a:lstStyle/>
          <a:p>
            <a:pPr algn="l"/>
            <a:r>
              <a:rPr lang="en-US" dirty="0"/>
              <a:t>Reasons for vaping</a:t>
            </a:r>
          </a:p>
        </p:txBody>
      </p:sp>
      <p:sp>
        <p:nvSpPr>
          <p:cNvPr id="7" name="Oval 6">
            <a:extLst>
              <a:ext uri="{FF2B5EF4-FFF2-40B4-BE49-F238E27FC236}">
                <a16:creationId xmlns:a16="http://schemas.microsoft.com/office/drawing/2014/main" id="{5F61AB23-AB60-604F-9972-D8371C85A062}"/>
              </a:ext>
            </a:extLst>
          </p:cNvPr>
          <p:cNvSpPr/>
          <p:nvPr/>
        </p:nvSpPr>
        <p:spPr>
          <a:xfrm>
            <a:off x="7848600" y="3200400"/>
            <a:ext cx="878022" cy="2936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529E644-F0BF-4083-8E44-50CD67FA46E2}"/>
              </a:ext>
            </a:extLst>
          </p:cNvPr>
          <p:cNvSpPr/>
          <p:nvPr/>
        </p:nvSpPr>
        <p:spPr>
          <a:xfrm>
            <a:off x="9829800" y="2514600"/>
            <a:ext cx="533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13657E-35C3-4857-A53E-77E0D1C871B0}"/>
              </a:ext>
            </a:extLst>
          </p:cNvPr>
          <p:cNvSpPr/>
          <p:nvPr/>
        </p:nvSpPr>
        <p:spPr>
          <a:xfrm>
            <a:off x="1676400" y="2500926"/>
            <a:ext cx="533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CCDA28F-06E9-4799-8810-F6F1288594E9}"/>
              </a:ext>
            </a:extLst>
          </p:cNvPr>
          <p:cNvSpPr/>
          <p:nvPr/>
        </p:nvSpPr>
        <p:spPr>
          <a:xfrm>
            <a:off x="241854" y="5611230"/>
            <a:ext cx="5368120" cy="307777"/>
          </a:xfrm>
          <a:prstGeom prst="rect">
            <a:avLst/>
          </a:prstGeom>
        </p:spPr>
        <p:txBody>
          <a:bodyPr wrap="square">
            <a:spAutoFit/>
          </a:bodyPr>
          <a:lstStyle/>
          <a:p>
            <a:r>
              <a:rPr lang="en-US" sz="1400" dirty="0">
                <a:solidFill>
                  <a:schemeClr val="tx2"/>
                </a:solidFill>
              </a:rPr>
              <a:t>Source: Monitoring the Future 2019, 12</a:t>
            </a:r>
            <a:r>
              <a:rPr lang="en-US" sz="1400" baseline="30000" dirty="0">
                <a:solidFill>
                  <a:schemeClr val="tx2"/>
                </a:solidFill>
              </a:rPr>
              <a:t>th</a:t>
            </a:r>
            <a:r>
              <a:rPr lang="en-US" sz="1400" dirty="0">
                <a:solidFill>
                  <a:schemeClr val="tx2"/>
                </a:solidFill>
              </a:rPr>
              <a:t> grade responses</a:t>
            </a:r>
          </a:p>
        </p:txBody>
      </p:sp>
      <p:sp>
        <p:nvSpPr>
          <p:cNvPr id="11" name="Slide Number Placeholder 2">
            <a:extLst>
              <a:ext uri="{FF2B5EF4-FFF2-40B4-BE49-F238E27FC236}">
                <a16:creationId xmlns:a16="http://schemas.microsoft.com/office/drawing/2014/main" id="{5B637A04-EB1B-49CF-877A-B425F8A36FAF}"/>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19</a:t>
            </a:fld>
            <a:endParaRPr lang="en-US" dirty="0"/>
          </a:p>
        </p:txBody>
      </p:sp>
    </p:spTree>
    <p:extLst>
      <p:ext uri="{BB962C8B-B14F-4D97-AF65-F5344CB8AC3E}">
        <p14:creationId xmlns:p14="http://schemas.microsoft.com/office/powerpoint/2010/main" val="2878039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need to know</a:t>
            </a:r>
          </a:p>
        </p:txBody>
      </p:sp>
      <p:sp>
        <p:nvSpPr>
          <p:cNvPr id="3" name="Content Placeholder 2"/>
          <p:cNvSpPr>
            <a:spLocks noGrp="1"/>
          </p:cNvSpPr>
          <p:nvPr>
            <p:ph idx="1"/>
          </p:nvPr>
        </p:nvSpPr>
        <p:spPr/>
        <p:txBody>
          <a:bodyPr>
            <a:normAutofit/>
          </a:bodyPr>
          <a:lstStyle/>
          <a:p>
            <a:r>
              <a:rPr lang="en-US" dirty="0"/>
              <a:t>Vaping basics</a:t>
            </a:r>
          </a:p>
          <a:p>
            <a:r>
              <a:rPr lang="en-US" dirty="0"/>
              <a:t>What’s the appeal?</a:t>
            </a:r>
          </a:p>
          <a:p>
            <a:r>
              <a:rPr lang="en-US" dirty="0"/>
              <a:t>Hooking a new generation</a:t>
            </a:r>
          </a:p>
          <a:p>
            <a:r>
              <a:rPr lang="en-US" dirty="0"/>
              <a:t>Vaping by the numbers</a:t>
            </a:r>
          </a:p>
          <a:p>
            <a:r>
              <a:rPr lang="en-US" dirty="0"/>
              <a:t>Why the concern?</a:t>
            </a:r>
          </a:p>
          <a:p>
            <a:r>
              <a:rPr lang="en-US" dirty="0"/>
              <a:t>Government oversight</a:t>
            </a:r>
          </a:p>
          <a:p>
            <a:r>
              <a:rPr lang="en-US" dirty="0"/>
              <a:t>Actions schools can take</a:t>
            </a:r>
          </a:p>
          <a:p>
            <a:r>
              <a:rPr lang="en-US" dirty="0"/>
              <a:t>Additional resources</a:t>
            </a:r>
          </a:p>
          <a:p>
            <a:endParaRPr lang="en-US" dirty="0"/>
          </a:p>
        </p:txBody>
      </p:sp>
      <p:sp>
        <p:nvSpPr>
          <p:cNvPr id="5" name="Slide Number Placeholder 2">
            <a:extLst>
              <a:ext uri="{FF2B5EF4-FFF2-40B4-BE49-F238E27FC236}">
                <a16:creationId xmlns:a16="http://schemas.microsoft.com/office/drawing/2014/main" id="{21F3E64E-00A9-4216-9A5D-DD5A93F39584}"/>
              </a:ext>
            </a:extLst>
          </p:cNvPr>
          <p:cNvSpPr>
            <a:spLocks noGrp="1"/>
          </p:cNvSpPr>
          <p:nvPr>
            <p:ph type="sldNum" sz="quarter" idx="4294967295"/>
          </p:nvPr>
        </p:nvSpPr>
        <p:spPr/>
        <p:txBody>
          <a:bodyPr/>
          <a:lstStyle/>
          <a:p>
            <a:pPr>
              <a:defRPr/>
            </a:pPr>
            <a:fld id="{D634D2A0-D88B-48E9-9263-2336432C13C1}" type="slidenum">
              <a:rPr lang="en-US" smtClean="0"/>
              <a:pPr>
                <a:defRPr/>
              </a:pPr>
              <a:t>2</a:t>
            </a:fld>
            <a:endParaRPr lang="en-US" dirty="0"/>
          </a:p>
        </p:txBody>
      </p:sp>
      <p:pic>
        <p:nvPicPr>
          <p:cNvPr id="4" name="Picture 3">
            <a:extLst>
              <a:ext uri="{FF2B5EF4-FFF2-40B4-BE49-F238E27FC236}">
                <a16:creationId xmlns:a16="http://schemas.microsoft.com/office/drawing/2014/main" id="{25422B64-F23E-CE40-AD72-3FEB7411A1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4310" y="1600201"/>
            <a:ext cx="3694090" cy="2214229"/>
          </a:xfrm>
          <a:prstGeom prst="rect">
            <a:avLst/>
          </a:prstGeom>
        </p:spPr>
      </p:pic>
    </p:spTree>
    <p:extLst>
      <p:ext uri="{BB962C8B-B14F-4D97-AF65-F5344CB8AC3E}">
        <p14:creationId xmlns:p14="http://schemas.microsoft.com/office/powerpoint/2010/main" val="2099093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0F7CEF-D34C-43BD-B90D-2599BA3DFDA1}"/>
              </a:ext>
            </a:extLst>
          </p:cNvPr>
          <p:cNvSpPr>
            <a:spLocks noGrp="1"/>
          </p:cNvSpPr>
          <p:nvPr>
            <p:ph type="sldNum" sz="quarter" idx="12"/>
          </p:nvPr>
        </p:nvSpPr>
        <p:spPr/>
        <p:txBody>
          <a:bodyPr/>
          <a:lstStyle/>
          <a:p>
            <a:pPr>
              <a:defRPr/>
            </a:pPr>
            <a:fld id="{D634D2A0-D88B-48E9-9263-2336432C13C1}" type="slidenum">
              <a:rPr lang="en-US" smtClean="0"/>
              <a:pPr>
                <a:defRPr/>
              </a:pPr>
              <a:t>20</a:t>
            </a:fld>
            <a:endParaRPr lang="en-US" dirty="0"/>
          </a:p>
        </p:txBody>
      </p:sp>
      <p:sp>
        <p:nvSpPr>
          <p:cNvPr id="2" name="Title 1">
            <a:extLst>
              <a:ext uri="{FF2B5EF4-FFF2-40B4-BE49-F238E27FC236}">
                <a16:creationId xmlns:a16="http://schemas.microsoft.com/office/drawing/2014/main" id="{BAADDB83-C6C0-4EF3-BD18-A66828998178}"/>
              </a:ext>
            </a:extLst>
          </p:cNvPr>
          <p:cNvSpPr>
            <a:spLocks noGrp="1"/>
          </p:cNvSpPr>
          <p:nvPr>
            <p:ph type="ctrTitle"/>
          </p:nvPr>
        </p:nvSpPr>
        <p:spPr/>
        <p:txBody>
          <a:bodyPr/>
          <a:lstStyle/>
          <a:p>
            <a:r>
              <a:rPr lang="en-US" dirty="0"/>
              <a:t>Are we hooking a new generation?</a:t>
            </a:r>
          </a:p>
        </p:txBody>
      </p:sp>
    </p:spTree>
    <p:extLst>
      <p:ext uri="{BB962C8B-B14F-4D97-AF65-F5344CB8AC3E}">
        <p14:creationId xmlns:p14="http://schemas.microsoft.com/office/powerpoint/2010/main" val="174460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2C0AAE-537C-4F48-BFE5-B32E86C73E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0823" y="3429000"/>
            <a:ext cx="2586499" cy="1676400"/>
          </a:xfrm>
          <a:prstGeom prst="rect">
            <a:avLst/>
          </a:prstGeom>
        </p:spPr>
      </p:pic>
      <p:sp>
        <p:nvSpPr>
          <p:cNvPr id="2" name="Title 1">
            <a:extLst>
              <a:ext uri="{FF2B5EF4-FFF2-40B4-BE49-F238E27FC236}">
                <a16:creationId xmlns:a16="http://schemas.microsoft.com/office/drawing/2014/main" id="{55F866E2-5F6D-4E9B-AC6A-D2ABA3FB2BEA}"/>
              </a:ext>
            </a:extLst>
          </p:cNvPr>
          <p:cNvSpPr>
            <a:spLocks noGrp="1"/>
          </p:cNvSpPr>
          <p:nvPr>
            <p:ph type="title"/>
          </p:nvPr>
        </p:nvSpPr>
        <p:spPr/>
        <p:txBody>
          <a:bodyPr/>
          <a:lstStyle/>
          <a:p>
            <a:r>
              <a:rPr lang="en-US" dirty="0"/>
              <a:t>How is the tobacco industry going to replace </a:t>
            </a:r>
            <a:br>
              <a:rPr lang="en-US" dirty="0"/>
            </a:br>
            <a:r>
              <a:rPr lang="en-US" dirty="0"/>
              <a:t>older smokers?</a:t>
            </a:r>
          </a:p>
        </p:txBody>
      </p:sp>
      <p:sp>
        <p:nvSpPr>
          <p:cNvPr id="5" name="Content Placeholder 4">
            <a:extLst>
              <a:ext uri="{FF2B5EF4-FFF2-40B4-BE49-F238E27FC236}">
                <a16:creationId xmlns:a16="http://schemas.microsoft.com/office/drawing/2014/main" id="{22CB98C8-5900-4574-9FA1-31743D724B8D}"/>
              </a:ext>
            </a:extLst>
          </p:cNvPr>
          <p:cNvSpPr>
            <a:spLocks noGrp="1"/>
          </p:cNvSpPr>
          <p:nvPr>
            <p:ph idx="1"/>
          </p:nvPr>
        </p:nvSpPr>
        <p:spPr/>
        <p:txBody>
          <a:bodyPr/>
          <a:lstStyle/>
          <a:p>
            <a:pPr>
              <a:lnSpc>
                <a:spcPct val="100000"/>
              </a:lnSpc>
            </a:pPr>
            <a:r>
              <a:rPr lang="en-US" dirty="0"/>
              <a:t>90% of adult smokers began smoking before age 18</a:t>
            </a:r>
            <a:br>
              <a:rPr lang="en-US" dirty="0"/>
            </a:br>
            <a:endParaRPr lang="en-US" dirty="0"/>
          </a:p>
          <a:p>
            <a:pPr>
              <a:lnSpc>
                <a:spcPct val="100000"/>
              </a:lnSpc>
            </a:pPr>
            <a:r>
              <a:rPr lang="en-US" dirty="0"/>
              <a:t>95% of those with nicotine addiction began smoking </a:t>
            </a:r>
            <a:br>
              <a:rPr lang="en-US" dirty="0"/>
            </a:br>
            <a:r>
              <a:rPr lang="en-US" dirty="0"/>
              <a:t>before age 21</a:t>
            </a:r>
          </a:p>
          <a:p>
            <a:endParaRPr lang="en-US" dirty="0"/>
          </a:p>
        </p:txBody>
      </p:sp>
      <p:sp>
        <p:nvSpPr>
          <p:cNvPr id="9" name="Slide Number Placeholder 2">
            <a:extLst>
              <a:ext uri="{FF2B5EF4-FFF2-40B4-BE49-F238E27FC236}">
                <a16:creationId xmlns:a16="http://schemas.microsoft.com/office/drawing/2014/main" id="{BF332B20-38FC-439A-9E14-F04CF27119C0}"/>
              </a:ext>
            </a:extLst>
          </p:cNvPr>
          <p:cNvSpPr>
            <a:spLocks noGrp="1"/>
          </p:cNvSpPr>
          <p:nvPr>
            <p:ph type="sldNum" sz="quarter" idx="12"/>
          </p:nvPr>
        </p:nvSpPr>
        <p:spPr/>
        <p:txBody>
          <a:bodyPr/>
          <a:lstStyle/>
          <a:p>
            <a:pPr>
              <a:defRPr/>
            </a:pPr>
            <a:r>
              <a:rPr lang="en-US" dirty="0"/>
              <a:t>21</a:t>
            </a:r>
          </a:p>
        </p:txBody>
      </p:sp>
      <p:pic>
        <p:nvPicPr>
          <p:cNvPr id="7" name="Picture 6">
            <a:extLst>
              <a:ext uri="{FF2B5EF4-FFF2-40B4-BE49-F238E27FC236}">
                <a16:creationId xmlns:a16="http://schemas.microsoft.com/office/drawing/2014/main" id="{2832FB32-262A-4715-8E6C-DA52DD09FA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6120" y="3429000"/>
            <a:ext cx="2586499" cy="1676400"/>
          </a:xfrm>
          <a:prstGeom prst="rect">
            <a:avLst/>
          </a:prstGeom>
        </p:spPr>
      </p:pic>
    </p:spTree>
    <p:extLst>
      <p:ext uri="{BB962C8B-B14F-4D97-AF65-F5344CB8AC3E}">
        <p14:creationId xmlns:p14="http://schemas.microsoft.com/office/powerpoint/2010/main" val="1872002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1F26FDC-DBC5-447A-B44C-29E2DDEA9530}"/>
              </a:ext>
            </a:extLst>
          </p:cNvPr>
          <p:cNvGrpSpPr/>
          <p:nvPr/>
        </p:nvGrpSpPr>
        <p:grpSpPr>
          <a:xfrm>
            <a:off x="2781274" y="1733099"/>
            <a:ext cx="4717782" cy="3331904"/>
            <a:chOff x="1257274" y="1733099"/>
            <a:chExt cx="4717782" cy="3331904"/>
          </a:xfrm>
        </p:grpSpPr>
        <p:pic>
          <p:nvPicPr>
            <p:cNvPr id="216" name="big_tobacco_e-cig_newport_blu.jpg"/>
            <p:cNvPicPr/>
            <p:nvPr/>
          </p:nvPicPr>
          <p:blipFill rotWithShape="1">
            <a:blip r:embed="rId3" cstate="email">
              <a:extLst>
                <a:ext uri="{28A0092B-C50C-407E-A947-70E740481C1C}">
                  <a14:useLocalDpi xmlns:a14="http://schemas.microsoft.com/office/drawing/2010/main"/>
                </a:ext>
              </a:extLst>
            </a:blip>
            <a:srcRect/>
            <a:stretch/>
          </p:blipFill>
          <p:spPr>
            <a:xfrm>
              <a:off x="1257274" y="1733099"/>
              <a:ext cx="4717782" cy="3067502"/>
            </a:xfrm>
            <a:prstGeom prst="rect">
              <a:avLst/>
            </a:prstGeom>
            <a:ln w="88900">
              <a:miter lim="400000"/>
            </a:ln>
          </p:spPr>
        </p:pic>
        <p:sp>
          <p:nvSpPr>
            <p:cNvPr id="3" name="Rectangle 2"/>
            <p:cNvSpPr/>
            <p:nvPr/>
          </p:nvSpPr>
          <p:spPr>
            <a:xfrm>
              <a:off x="1257274" y="4536198"/>
              <a:ext cx="316890" cy="528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grpSp>
      <p:sp>
        <p:nvSpPr>
          <p:cNvPr id="4" name="Title 3">
            <a:extLst>
              <a:ext uri="{FF2B5EF4-FFF2-40B4-BE49-F238E27FC236}">
                <a16:creationId xmlns:a16="http://schemas.microsoft.com/office/drawing/2014/main" id="{40ADCD98-EAF9-4062-A78E-93442E997493}"/>
              </a:ext>
            </a:extLst>
          </p:cNvPr>
          <p:cNvSpPr>
            <a:spLocks noGrp="1"/>
          </p:cNvSpPr>
          <p:nvPr>
            <p:ph type="title"/>
          </p:nvPr>
        </p:nvSpPr>
        <p:spPr/>
        <p:txBody>
          <a:bodyPr/>
          <a:lstStyle/>
          <a:p>
            <a:r>
              <a:rPr lang="en-US" dirty="0"/>
              <a:t>Big tobacco behind popular vaping products</a:t>
            </a:r>
          </a:p>
        </p:txBody>
      </p:sp>
      <p:sp>
        <p:nvSpPr>
          <p:cNvPr id="8" name="Slide Number Placeholder 2">
            <a:extLst>
              <a:ext uri="{FF2B5EF4-FFF2-40B4-BE49-F238E27FC236}">
                <a16:creationId xmlns:a16="http://schemas.microsoft.com/office/drawing/2014/main" id="{B28F2C96-FB4D-4065-A624-64DA4B92D388}"/>
              </a:ext>
            </a:extLst>
          </p:cNvPr>
          <p:cNvSpPr>
            <a:spLocks noGrp="1"/>
          </p:cNvSpPr>
          <p:nvPr>
            <p:ph type="sldNum" sz="quarter" idx="12"/>
          </p:nvPr>
        </p:nvSpPr>
        <p:spPr/>
        <p:txBody>
          <a:bodyPr/>
          <a:lstStyle/>
          <a:p>
            <a:pPr>
              <a:defRPr/>
            </a:pPr>
            <a:fld id="{D634D2A0-D88B-48E9-9263-2336432C13C1}" type="slidenum">
              <a:rPr lang="en-US" smtClean="0"/>
              <a:pPr>
                <a:defRPr/>
              </a:pPr>
              <a:t>22</a:t>
            </a:fld>
            <a:endParaRPr lang="en-US" dirty="0"/>
          </a:p>
        </p:txBody>
      </p:sp>
      <p:pic>
        <p:nvPicPr>
          <p:cNvPr id="10" name="Picture 9">
            <a:extLst>
              <a:ext uri="{FF2B5EF4-FFF2-40B4-BE49-F238E27FC236}">
                <a16:creationId xmlns:a16="http://schemas.microsoft.com/office/drawing/2014/main" id="{7E44B9FD-EA7A-4274-9CDB-6323F9A0EA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3974" y="1733099"/>
            <a:ext cx="1696752" cy="2556076"/>
          </a:xfrm>
          <a:prstGeom prst="rect">
            <a:avLst/>
          </a:prstGeom>
        </p:spPr>
      </p:pic>
    </p:spTree>
    <p:extLst>
      <p:ext uri="{BB962C8B-B14F-4D97-AF65-F5344CB8AC3E}">
        <p14:creationId xmlns:p14="http://schemas.microsoft.com/office/powerpoint/2010/main" val="522753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Tobacco + e-cigarettes: advertising</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1" y="1295401"/>
            <a:ext cx="3741015" cy="2476559"/>
          </a:xfrm>
          <a:prstGeom prst="rect">
            <a:avLst/>
          </a:prstGeom>
          <a:ln>
            <a:solidFill>
              <a:schemeClr val="bg2">
                <a:lumMod val="85000"/>
              </a:schemeClr>
            </a:solidFill>
          </a:ln>
        </p:spPr>
      </p:pic>
      <p:grpSp>
        <p:nvGrpSpPr>
          <p:cNvPr id="5" name="Group 4">
            <a:extLst>
              <a:ext uri="{FF2B5EF4-FFF2-40B4-BE49-F238E27FC236}">
                <a16:creationId xmlns:a16="http://schemas.microsoft.com/office/drawing/2014/main" id="{0E4D358C-F8DE-4992-82AB-1726AC38A463}"/>
              </a:ext>
            </a:extLst>
          </p:cNvPr>
          <p:cNvGrpSpPr/>
          <p:nvPr/>
        </p:nvGrpSpPr>
        <p:grpSpPr>
          <a:xfrm>
            <a:off x="3586772" y="4019247"/>
            <a:ext cx="2824792" cy="1964303"/>
            <a:chOff x="893957" y="3742332"/>
            <a:chExt cx="3474255" cy="2415926"/>
          </a:xfrm>
        </p:grpSpPr>
        <p:pic>
          <p:nvPicPr>
            <p:cNvPr id="2052" name="Picture 4" descr="http://tobacco.stanford.edu/tobacco_web/images/then_now/ecig_vs_cig/ecigfem/large/ecigfem_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957" y="3742332"/>
              <a:ext cx="1620643" cy="2415926"/>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2054" name="Picture 6" descr="medium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4460" y="3745902"/>
              <a:ext cx="1823752" cy="2412356"/>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CF7D6310-7B10-4DEC-AD17-1039795720EA}"/>
              </a:ext>
            </a:extLst>
          </p:cNvPr>
          <p:cNvGrpSpPr/>
          <p:nvPr/>
        </p:nvGrpSpPr>
        <p:grpSpPr>
          <a:xfrm>
            <a:off x="6594908" y="4019247"/>
            <a:ext cx="2590800" cy="1711540"/>
            <a:chOff x="5348851" y="1213259"/>
            <a:chExt cx="3505065" cy="2315524"/>
          </a:xfrm>
        </p:grpSpPr>
        <p:pic>
          <p:nvPicPr>
            <p:cNvPr id="2058" name="Picture 10" descr="medium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10399" y="1213259"/>
              <a:ext cx="1843517" cy="2315524"/>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2056" name="Picture 8" descr="mediu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48851" y="1215908"/>
              <a:ext cx="1661547" cy="2312874"/>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629404" y="1665437"/>
            <a:ext cx="2646351" cy="2097768"/>
          </a:xfrm>
          <a:prstGeom prst="rect">
            <a:avLst/>
          </a:prstGeom>
          <a:ln>
            <a:solidFill>
              <a:schemeClr val="bg2">
                <a:lumMod val="85000"/>
              </a:schemeClr>
            </a:solidFill>
          </a:ln>
        </p:spPr>
      </p:pic>
      <p:sp>
        <p:nvSpPr>
          <p:cNvPr id="13" name="Slide Number Placeholder 2">
            <a:extLst>
              <a:ext uri="{FF2B5EF4-FFF2-40B4-BE49-F238E27FC236}">
                <a16:creationId xmlns:a16="http://schemas.microsoft.com/office/drawing/2014/main" id="{18867923-2770-417F-B31C-B1D5D44AE5A9}"/>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23</a:t>
            </a:fld>
            <a:endParaRPr lang="en-US" dirty="0"/>
          </a:p>
        </p:txBody>
      </p:sp>
    </p:spTree>
    <p:extLst>
      <p:ext uri="{BB962C8B-B14F-4D97-AF65-F5344CB8AC3E}">
        <p14:creationId xmlns:p14="http://schemas.microsoft.com/office/powerpoint/2010/main" val="1975693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209801"/>
            <a:ext cx="2667000" cy="2948837"/>
          </a:xfrm>
          <a:prstGeom prst="rect">
            <a:avLst/>
          </a:prstGeom>
        </p:spPr>
      </p:pic>
      <p:pic>
        <p:nvPicPr>
          <p:cNvPr id="1026" name="Picture 2" descr="http://tobacco.stanford.edu/tobacco_web/images/then_now/juulmarlboro/marlboro/large/marlboro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2957" y="1524001"/>
            <a:ext cx="2581444" cy="292655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0B21896-6E02-4BCF-B7DA-9933F6663C62}"/>
              </a:ext>
            </a:extLst>
          </p:cNvPr>
          <p:cNvSpPr>
            <a:spLocks noGrp="1"/>
          </p:cNvSpPr>
          <p:nvPr>
            <p:ph type="title"/>
          </p:nvPr>
        </p:nvSpPr>
        <p:spPr/>
        <p:txBody>
          <a:bodyPr>
            <a:normAutofit/>
          </a:bodyPr>
          <a:lstStyle/>
          <a:p>
            <a:r>
              <a:rPr lang="en-US" dirty="0"/>
              <a:t>Tobacco + e-cigarettes: packaging</a:t>
            </a:r>
          </a:p>
        </p:txBody>
      </p:sp>
      <p:sp>
        <p:nvSpPr>
          <p:cNvPr id="6" name="Slide Number Placeholder 2">
            <a:extLst>
              <a:ext uri="{FF2B5EF4-FFF2-40B4-BE49-F238E27FC236}">
                <a16:creationId xmlns:a16="http://schemas.microsoft.com/office/drawing/2014/main" id="{AD995E77-CEB4-4546-8E17-0E1CC2EFFA41}"/>
              </a:ext>
            </a:extLst>
          </p:cNvPr>
          <p:cNvSpPr>
            <a:spLocks noGrp="1"/>
          </p:cNvSpPr>
          <p:nvPr>
            <p:ph type="sldNum" sz="quarter" idx="12"/>
          </p:nvPr>
        </p:nvSpPr>
        <p:spPr/>
        <p:txBody>
          <a:bodyPr/>
          <a:lstStyle/>
          <a:p>
            <a:pPr>
              <a:defRPr/>
            </a:pPr>
            <a:fld id="{D634D2A0-D88B-48E9-9263-2336432C13C1}" type="slidenum">
              <a:rPr lang="en-US" smtClean="0"/>
              <a:pPr>
                <a:defRPr/>
              </a:pPr>
              <a:t>24</a:t>
            </a:fld>
            <a:endParaRPr lang="en-US" dirty="0"/>
          </a:p>
        </p:txBody>
      </p:sp>
    </p:spTree>
    <p:extLst>
      <p:ext uri="{BB962C8B-B14F-4D97-AF65-F5344CB8AC3E}">
        <p14:creationId xmlns:p14="http://schemas.microsoft.com/office/powerpoint/2010/main" val="1017374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9213-C457-4E56-9619-1B2B8C565D8D}"/>
              </a:ext>
            </a:extLst>
          </p:cNvPr>
          <p:cNvSpPr>
            <a:spLocks noGrp="1"/>
          </p:cNvSpPr>
          <p:nvPr>
            <p:ph type="title"/>
          </p:nvPr>
        </p:nvSpPr>
        <p:spPr/>
        <p:txBody>
          <a:bodyPr/>
          <a:lstStyle/>
          <a:p>
            <a:r>
              <a:rPr lang="en-US" dirty="0">
                <a:latin typeface="+mn-lt"/>
                <a:ea typeface="Arial" charset="0"/>
                <a:cs typeface="Arial" charset="0"/>
              </a:rPr>
              <a:t>Youth-friendly designs and flavors</a:t>
            </a:r>
            <a:endParaRPr lang="en-US" dirty="0">
              <a:latin typeface="+mn-lt"/>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33800" y="1217500"/>
            <a:ext cx="1653550" cy="1791786"/>
          </a:xfrm>
          <a:prstGeom prst="rect">
            <a:avLst/>
          </a:prstGeom>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8381" y="1334675"/>
            <a:ext cx="1687845" cy="1828948"/>
          </a:xfrm>
          <a:prstGeom prst="rect">
            <a:avLst/>
          </a:prstGeom>
          <a:effectLst/>
        </p:spPr>
      </p:pic>
      <p:pic>
        <p:nvPicPr>
          <p:cNvPr id="6" name="Picture 5">
            <a:extLst>
              <a:ext uri="{FF2B5EF4-FFF2-40B4-BE49-F238E27FC236}">
                <a16:creationId xmlns:a16="http://schemas.microsoft.com/office/drawing/2014/main" id="{B1A1B546-C0F7-42E2-BA6D-2704442BA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800" y="4260121"/>
            <a:ext cx="1687844" cy="1687844"/>
          </a:xfrm>
          <a:prstGeom prst="rect">
            <a:avLst/>
          </a:prstGeom>
          <a:effectLst/>
        </p:spPr>
      </p:pic>
      <p:pic>
        <p:nvPicPr>
          <p:cNvPr id="8" name="Picture 2" descr="Image result for jolly ranchers vape">
            <a:extLst>
              <a:ext uri="{FF2B5EF4-FFF2-40B4-BE49-F238E27FC236}">
                <a16:creationId xmlns:a16="http://schemas.microsoft.com/office/drawing/2014/main" id="{42670B04-B8CF-49BF-A6E3-5DBB832B3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1800" y="4302700"/>
            <a:ext cx="2250148" cy="165769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4" descr="Image result for jolly ranchers vape">
            <a:extLst>
              <a:ext uri="{FF2B5EF4-FFF2-40B4-BE49-F238E27FC236}">
                <a16:creationId xmlns:a16="http://schemas.microsoft.com/office/drawing/2014/main" id="{C55E093E-7A1B-4D79-B5DA-7774A5E3F21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7948" y="4148649"/>
            <a:ext cx="1881626" cy="19380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1C0C209-08D7-4E8B-9567-2E1D8062D0FB}"/>
              </a:ext>
            </a:extLst>
          </p:cNvPr>
          <p:cNvSpPr txBox="1"/>
          <p:nvPr/>
        </p:nvSpPr>
        <p:spPr>
          <a:xfrm>
            <a:off x="2476871" y="3297621"/>
            <a:ext cx="9869147" cy="1107996"/>
          </a:xfrm>
          <a:prstGeom prst="rect">
            <a:avLst/>
          </a:prstGeom>
          <a:noFill/>
        </p:spPr>
        <p:txBody>
          <a:bodyPr wrap="square" rtlCol="0">
            <a:spAutoFit/>
          </a:bodyPr>
          <a:lstStyle/>
          <a:p>
            <a:r>
              <a:rPr lang="en-US" sz="2400" dirty="0">
                <a:solidFill>
                  <a:schemeClr val="tx2"/>
                </a:solidFill>
              </a:rPr>
              <a:t>4 out of 5 kids </a:t>
            </a:r>
            <a:r>
              <a:rPr lang="en-US" sz="2400" dirty="0"/>
              <a:t>who have used tobacco products </a:t>
            </a:r>
          </a:p>
          <a:p>
            <a:r>
              <a:rPr lang="en-US" sz="2400" dirty="0"/>
              <a:t>started with a flavored product. </a:t>
            </a:r>
          </a:p>
          <a:p>
            <a:endParaRPr lang="en-US" dirty="0"/>
          </a:p>
        </p:txBody>
      </p:sp>
      <p:sp>
        <p:nvSpPr>
          <p:cNvPr id="11" name="Slide Number Placeholder 2">
            <a:extLst>
              <a:ext uri="{FF2B5EF4-FFF2-40B4-BE49-F238E27FC236}">
                <a16:creationId xmlns:a16="http://schemas.microsoft.com/office/drawing/2014/main" id="{A45AA6A0-AC98-47DE-B279-76DEBF71B1D6}"/>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25</a:t>
            </a:fld>
            <a:endParaRPr lang="en-US" dirty="0"/>
          </a:p>
        </p:txBody>
      </p:sp>
    </p:spTree>
    <p:extLst>
      <p:ext uri="{BB962C8B-B14F-4D97-AF65-F5344CB8AC3E}">
        <p14:creationId xmlns:p14="http://schemas.microsoft.com/office/powerpoint/2010/main" val="3898335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Social media marketing</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7381628" y="1528508"/>
            <a:ext cx="3218310" cy="2289312"/>
          </a:xfrm>
        </p:spPr>
      </p:pic>
      <p:sp>
        <p:nvSpPr>
          <p:cNvPr id="11" name="Slide Number Placeholder 2">
            <a:extLst>
              <a:ext uri="{FF2B5EF4-FFF2-40B4-BE49-F238E27FC236}">
                <a16:creationId xmlns:a16="http://schemas.microsoft.com/office/drawing/2014/main" id="{993E329F-7209-402D-B1B6-B678A79BD80E}"/>
              </a:ext>
            </a:extLst>
          </p:cNvPr>
          <p:cNvSpPr>
            <a:spLocks noGrp="1"/>
          </p:cNvSpPr>
          <p:nvPr>
            <p:ph type="sldNum" sz="quarter" idx="12"/>
          </p:nvPr>
        </p:nvSpPr>
        <p:spPr/>
        <p:txBody>
          <a:bodyPr/>
          <a:lstStyle/>
          <a:p>
            <a:pPr>
              <a:defRPr/>
            </a:pPr>
            <a:fld id="{D634D2A0-D88B-48E9-9263-2336432C13C1}" type="slidenum">
              <a:rPr lang="en-US" smtClean="0"/>
              <a:pPr>
                <a:defRPr/>
              </a:pPr>
              <a:t>26</a:t>
            </a:fld>
            <a:endParaRPr lang="en-US" dirty="0"/>
          </a:p>
        </p:txBody>
      </p:sp>
      <p:sp>
        <p:nvSpPr>
          <p:cNvPr id="3" name="AutoShape 2" descr="http://tobacco.stanford.edu/tobacco_web/images/pod/juul/instagram/large/ig_16.jp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ttp://tobacco.stanford.edu/tobacco_web/images/pod/juul/instagram/large/ig_16.jpg"/>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http://tobacco.stanford.edu/tobacco_web/images/pod/juul/instagram/medium/ig_16.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225118" y="1528507"/>
            <a:ext cx="5804121" cy="4021033"/>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4104" name="Picture 8" descr="http://tobacco.stanford.edu/tobacco_web/images/pod/juul/twitter/medium/twitter_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381628" y="3836787"/>
            <a:ext cx="3218310" cy="2127142"/>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453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Social media posts and JUUL</a:t>
            </a:r>
          </a:p>
        </p:txBody>
      </p:sp>
      <p:sp>
        <p:nvSpPr>
          <p:cNvPr id="5" name="Slide Number Placeholder 2">
            <a:extLst>
              <a:ext uri="{FF2B5EF4-FFF2-40B4-BE49-F238E27FC236}">
                <a16:creationId xmlns:a16="http://schemas.microsoft.com/office/drawing/2014/main" id="{9342B48E-E73E-4B89-A099-6976823C9D17}"/>
              </a:ext>
            </a:extLst>
          </p:cNvPr>
          <p:cNvSpPr>
            <a:spLocks noGrp="1"/>
          </p:cNvSpPr>
          <p:nvPr>
            <p:ph type="sldNum" sz="quarter" idx="12"/>
          </p:nvPr>
        </p:nvSpPr>
        <p:spPr/>
        <p:txBody>
          <a:bodyPr/>
          <a:lstStyle/>
          <a:p>
            <a:pPr>
              <a:defRPr/>
            </a:pPr>
            <a:fld id="{D634D2A0-D88B-48E9-9263-2336432C13C1}" type="slidenum">
              <a:rPr lang="en-US" smtClean="0"/>
              <a:pPr>
                <a:defRPr/>
              </a:pPr>
              <a:t>27</a:t>
            </a:fld>
            <a:endParaRPr lang="en-US" dirty="0"/>
          </a:p>
        </p:txBody>
      </p:sp>
      <p:grpSp>
        <p:nvGrpSpPr>
          <p:cNvPr id="13" name="Group 12">
            <a:extLst>
              <a:ext uri="{FF2B5EF4-FFF2-40B4-BE49-F238E27FC236}">
                <a16:creationId xmlns:a16="http://schemas.microsoft.com/office/drawing/2014/main" id="{0EEE7313-94CF-4CBF-9A12-3A8CDD957825}"/>
              </a:ext>
            </a:extLst>
          </p:cNvPr>
          <p:cNvGrpSpPr/>
          <p:nvPr/>
        </p:nvGrpSpPr>
        <p:grpSpPr>
          <a:xfrm>
            <a:off x="2564415" y="1211774"/>
            <a:ext cx="7055253" cy="4748017"/>
            <a:chOff x="701511" y="1282472"/>
            <a:chExt cx="6569525" cy="4421134"/>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0415" y="1282472"/>
              <a:ext cx="1610621" cy="1680128"/>
            </a:xfrm>
            <a:prstGeom prst="rect">
              <a:avLst/>
            </a:prstGeom>
          </p:spPr>
        </p:pic>
        <p:pic>
          <p:nvPicPr>
            <p:cNvPr id="6" name="Picture 5">
              <a:extLst>
                <a:ext uri="{FF2B5EF4-FFF2-40B4-BE49-F238E27FC236}">
                  <a16:creationId xmlns:a16="http://schemas.microsoft.com/office/drawing/2014/main" id="{7B0CD619-9746-48A3-9726-AF07FB0839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7721" y="3170080"/>
              <a:ext cx="2514600" cy="2533526"/>
            </a:xfrm>
            <a:prstGeom prst="rect">
              <a:avLst/>
            </a:prstGeom>
          </p:spPr>
        </p:pic>
        <p:pic>
          <p:nvPicPr>
            <p:cNvPr id="7" name="Picture 2" descr="http://tobacco.stanford.edu/tobacco_web/images/pod/juul/hashtag/medium/hashtag_14.jpg">
              <a:extLst>
                <a:ext uri="{FF2B5EF4-FFF2-40B4-BE49-F238E27FC236}">
                  <a16:creationId xmlns:a16="http://schemas.microsoft.com/office/drawing/2014/main" id="{16A18FEE-7720-4378-A730-C72DE3A836F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511" y="1290480"/>
              <a:ext cx="2111618" cy="27033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tobacco.stanford.edu/tobacco_web/images/pod/juul/hashtag/medium/hashtag_15.jpg">
              <a:extLst>
                <a:ext uri="{FF2B5EF4-FFF2-40B4-BE49-F238E27FC236}">
                  <a16:creationId xmlns:a16="http://schemas.microsoft.com/office/drawing/2014/main" id="{17039324-2622-4FDE-BA5A-82732CAE9CA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77721" y="1295400"/>
              <a:ext cx="2514600" cy="1691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tobacco.stanford.edu/tobacco_web/images/pod/juul/hashtag/medium/hashtag_47.jpg">
              <a:extLst>
                <a:ext uri="{FF2B5EF4-FFF2-40B4-BE49-F238E27FC236}">
                  <a16:creationId xmlns:a16="http://schemas.microsoft.com/office/drawing/2014/main" id="{45833356-8086-4FFA-AC78-B9564AA24CE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56913" y="3170080"/>
              <a:ext cx="1290401" cy="137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4FC5C0E-E1E0-4FCC-A542-58BAA72598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97554" y="4203317"/>
              <a:ext cx="1315575" cy="1500289"/>
            </a:xfrm>
            <a:prstGeom prst="rect">
              <a:avLst/>
            </a:prstGeom>
          </p:spPr>
        </p:pic>
      </p:grpSp>
    </p:spTree>
    <p:extLst>
      <p:ext uri="{BB962C8B-B14F-4D97-AF65-F5344CB8AC3E}">
        <p14:creationId xmlns:p14="http://schemas.microsoft.com/office/powerpoint/2010/main" val="76442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“JUULery”</a:t>
            </a:r>
          </a:p>
        </p:txBody>
      </p:sp>
      <p:pic>
        <p:nvPicPr>
          <p:cNvPr id="1026" name="Picture 2" descr="Image result for juuler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83674" y="1340648"/>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email">
            <a:clrChange>
              <a:clrFrom>
                <a:srgbClr val="E0E6E4"/>
              </a:clrFrom>
              <a:clrTo>
                <a:srgbClr val="E0E6E4">
                  <a:alpha val="0"/>
                </a:srgbClr>
              </a:clrTo>
            </a:clrChange>
            <a:extLst>
              <a:ext uri="{28A0092B-C50C-407E-A947-70E740481C1C}">
                <a14:useLocalDpi xmlns:a14="http://schemas.microsoft.com/office/drawing/2010/main"/>
              </a:ext>
            </a:extLst>
          </a:blip>
          <a:srcRect/>
          <a:stretch>
            <a:fillRect/>
          </a:stretch>
        </p:blipFill>
        <p:spPr bwMode="auto">
          <a:xfrm>
            <a:off x="4933012" y="1362076"/>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uule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1" y="1362076"/>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00602" y="3576001"/>
            <a:ext cx="2390311" cy="245860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7B6EF3B3-A39B-4E74-82F6-3C9AE831851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28</a:t>
            </a:fld>
            <a:endParaRPr lang="en-US" dirty="0"/>
          </a:p>
        </p:txBody>
      </p:sp>
    </p:spTree>
    <p:extLst>
      <p:ext uri="{BB962C8B-B14F-4D97-AF65-F5344CB8AC3E}">
        <p14:creationId xmlns:p14="http://schemas.microsoft.com/office/powerpoint/2010/main" val="4197127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tooltip="Truth Initiative"/>
            <a:extLst>
              <a:ext uri="{FF2B5EF4-FFF2-40B4-BE49-F238E27FC236}">
                <a16:creationId xmlns:a16="http://schemas.microsoft.com/office/drawing/2014/main" id="{D3276BE5-719B-2A40-976E-BB4DE7903DC5}"/>
              </a:ext>
            </a:extLst>
          </p:cNvPr>
          <p:cNvPicPr>
            <a:picLocks noChangeAspect="1"/>
          </p:cNvPicPr>
          <p:nvPr/>
        </p:nvPicPr>
        <p:blipFill>
          <a:blip r:embed="rId4"/>
          <a:stretch>
            <a:fillRect/>
          </a:stretch>
        </p:blipFill>
        <p:spPr>
          <a:xfrm>
            <a:off x="1905000" y="533401"/>
            <a:ext cx="8382000" cy="4606755"/>
          </a:xfrm>
          <a:prstGeom prst="rect">
            <a:avLst/>
          </a:prstGeom>
        </p:spPr>
      </p:pic>
      <p:sp>
        <p:nvSpPr>
          <p:cNvPr id="6" name="Slide Number Placeholder 2">
            <a:extLst>
              <a:ext uri="{FF2B5EF4-FFF2-40B4-BE49-F238E27FC236}">
                <a16:creationId xmlns:a16="http://schemas.microsoft.com/office/drawing/2014/main" id="{E9A7555C-96DB-471B-A94C-E029D58A641A}"/>
              </a:ext>
            </a:extLst>
          </p:cNvPr>
          <p:cNvSpPr>
            <a:spLocks noGrp="1"/>
          </p:cNvSpPr>
          <p:nvPr>
            <p:ph type="sldNum" sz="quarter" idx="12"/>
          </p:nvPr>
        </p:nvSpPr>
        <p:spPr/>
        <p:txBody>
          <a:bodyPr/>
          <a:lstStyle/>
          <a:p>
            <a:pPr>
              <a:defRPr/>
            </a:pPr>
            <a:fld id="{D634D2A0-D88B-48E9-9263-2336432C13C1}" type="slidenum">
              <a:rPr lang="en-US" smtClean="0"/>
              <a:pPr>
                <a:defRPr/>
              </a:pPr>
              <a:t>29</a:t>
            </a:fld>
            <a:endParaRPr lang="en-US" dirty="0"/>
          </a:p>
        </p:txBody>
      </p:sp>
      <p:sp>
        <p:nvSpPr>
          <p:cNvPr id="5" name="Rectangle 4">
            <a:extLst>
              <a:ext uri="{FF2B5EF4-FFF2-40B4-BE49-F238E27FC236}">
                <a16:creationId xmlns:a16="http://schemas.microsoft.com/office/drawing/2014/main" id="{82029E2C-C858-4D6B-885E-A39A5A4706B6}"/>
              </a:ext>
            </a:extLst>
          </p:cNvPr>
          <p:cNvSpPr/>
          <p:nvPr/>
        </p:nvSpPr>
        <p:spPr>
          <a:xfrm>
            <a:off x="300994" y="5548496"/>
            <a:ext cx="5368120" cy="307777"/>
          </a:xfrm>
          <a:prstGeom prst="rect">
            <a:avLst/>
          </a:prstGeom>
        </p:spPr>
        <p:txBody>
          <a:bodyPr wrap="square">
            <a:spAutoFit/>
          </a:bodyPr>
          <a:lstStyle/>
          <a:p>
            <a:r>
              <a:rPr lang="en-US" sz="1400" dirty="0">
                <a:solidFill>
                  <a:schemeClr val="tx2"/>
                </a:solidFill>
              </a:rPr>
              <a:t>Source: truthinitiative.org</a:t>
            </a:r>
          </a:p>
        </p:txBody>
      </p:sp>
    </p:spTree>
    <p:extLst>
      <p:ext uri="{BB962C8B-B14F-4D97-AF65-F5344CB8AC3E}">
        <p14:creationId xmlns:p14="http://schemas.microsoft.com/office/powerpoint/2010/main" val="4197452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8C4142-DEA0-4B33-A736-AA832D28B7BA}"/>
              </a:ext>
            </a:extLst>
          </p:cNvPr>
          <p:cNvSpPr>
            <a:spLocks noGrp="1"/>
          </p:cNvSpPr>
          <p:nvPr>
            <p:ph type="sldNum" sz="quarter" idx="12"/>
          </p:nvPr>
        </p:nvSpPr>
        <p:spPr/>
        <p:txBody>
          <a:bodyPr/>
          <a:lstStyle/>
          <a:p>
            <a:pPr>
              <a:defRPr/>
            </a:pPr>
            <a:fld id="{D634D2A0-D88B-48E9-9263-2336432C13C1}" type="slidenum">
              <a:rPr lang="en-US" smtClean="0"/>
              <a:pPr>
                <a:defRPr/>
              </a:pPr>
              <a:t>3</a:t>
            </a:fld>
            <a:endParaRPr lang="en-US" dirty="0"/>
          </a:p>
        </p:txBody>
      </p:sp>
      <p:sp>
        <p:nvSpPr>
          <p:cNvPr id="2" name="Title 1">
            <a:extLst>
              <a:ext uri="{FF2B5EF4-FFF2-40B4-BE49-F238E27FC236}">
                <a16:creationId xmlns:a16="http://schemas.microsoft.com/office/drawing/2014/main" id="{4BE4C2D2-A180-42C9-A009-5D5AC50DA673}"/>
              </a:ext>
            </a:extLst>
          </p:cNvPr>
          <p:cNvSpPr>
            <a:spLocks noGrp="1"/>
          </p:cNvSpPr>
          <p:nvPr>
            <p:ph type="ctrTitle"/>
          </p:nvPr>
        </p:nvSpPr>
        <p:spPr/>
        <p:txBody>
          <a:bodyPr/>
          <a:lstStyle/>
          <a:p>
            <a:r>
              <a:rPr lang="en-US" dirty="0"/>
              <a:t>Vaping Basics</a:t>
            </a:r>
          </a:p>
        </p:txBody>
      </p:sp>
    </p:spTree>
    <p:extLst>
      <p:ext uri="{BB962C8B-B14F-4D97-AF65-F5344CB8AC3E}">
        <p14:creationId xmlns:p14="http://schemas.microsoft.com/office/powerpoint/2010/main" val="1081786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88505B-9427-4207-AE9A-3F83FC3904B8}"/>
              </a:ext>
            </a:extLst>
          </p:cNvPr>
          <p:cNvSpPr>
            <a:spLocks noGrp="1"/>
          </p:cNvSpPr>
          <p:nvPr>
            <p:ph type="sldNum" sz="quarter" idx="12"/>
          </p:nvPr>
        </p:nvSpPr>
        <p:spPr/>
        <p:txBody>
          <a:bodyPr/>
          <a:lstStyle/>
          <a:p>
            <a:pPr>
              <a:defRPr/>
            </a:pPr>
            <a:fld id="{D634D2A0-D88B-48E9-9263-2336432C13C1}" type="slidenum">
              <a:rPr lang="en-US" smtClean="0"/>
              <a:pPr>
                <a:defRPr/>
              </a:pPr>
              <a:t>30</a:t>
            </a:fld>
            <a:endParaRPr lang="en-US" dirty="0"/>
          </a:p>
        </p:txBody>
      </p:sp>
      <p:sp>
        <p:nvSpPr>
          <p:cNvPr id="2" name="Title 1">
            <a:extLst>
              <a:ext uri="{FF2B5EF4-FFF2-40B4-BE49-F238E27FC236}">
                <a16:creationId xmlns:a16="http://schemas.microsoft.com/office/drawing/2014/main" id="{7A65A399-AB45-4595-8FAB-B24F82319ED4}"/>
              </a:ext>
            </a:extLst>
          </p:cNvPr>
          <p:cNvSpPr>
            <a:spLocks noGrp="1"/>
          </p:cNvSpPr>
          <p:nvPr>
            <p:ph type="ctrTitle"/>
          </p:nvPr>
        </p:nvSpPr>
        <p:spPr/>
        <p:txBody>
          <a:bodyPr/>
          <a:lstStyle/>
          <a:p>
            <a:r>
              <a:rPr lang="en-US" dirty="0"/>
              <a:t>Vaping by the numbers</a:t>
            </a:r>
          </a:p>
        </p:txBody>
      </p:sp>
      <p:sp>
        <p:nvSpPr>
          <p:cNvPr id="4" name="Subtitle 3">
            <a:extLst>
              <a:ext uri="{FF2B5EF4-FFF2-40B4-BE49-F238E27FC236}">
                <a16:creationId xmlns:a16="http://schemas.microsoft.com/office/drawing/2014/main" id="{95E72CF8-92BC-4CDC-85D4-097B8F3207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5605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65276B-E930-6F47-892B-6C8B3958F5E6}"/>
              </a:ext>
            </a:extLst>
          </p:cNvPr>
          <p:cNvSpPr>
            <a:spLocks noGrp="1"/>
          </p:cNvSpPr>
          <p:nvPr>
            <p:ph type="title"/>
          </p:nvPr>
        </p:nvSpPr>
        <p:spPr>
          <a:xfrm>
            <a:off x="550223" y="0"/>
            <a:ext cx="11091555" cy="1211774"/>
          </a:xfrm>
        </p:spPr>
        <p:txBody>
          <a:bodyPr/>
          <a:lstStyle/>
          <a:p>
            <a:pPr algn="ctr"/>
            <a:r>
              <a:rPr lang="en-US" b="0" dirty="0"/>
              <a:t>How many people vape?</a:t>
            </a:r>
          </a:p>
        </p:txBody>
      </p:sp>
      <p:sp>
        <p:nvSpPr>
          <p:cNvPr id="9" name="TextBox 8">
            <a:extLst>
              <a:ext uri="{FF2B5EF4-FFF2-40B4-BE49-F238E27FC236}">
                <a16:creationId xmlns:a16="http://schemas.microsoft.com/office/drawing/2014/main" id="{562F1635-F9D0-444A-92E5-C83DEC0D3891}"/>
              </a:ext>
            </a:extLst>
          </p:cNvPr>
          <p:cNvSpPr txBox="1"/>
          <p:nvPr/>
        </p:nvSpPr>
        <p:spPr>
          <a:xfrm>
            <a:off x="289561" y="5692865"/>
            <a:ext cx="1241045" cy="307777"/>
          </a:xfrm>
          <a:prstGeom prst="rect">
            <a:avLst/>
          </a:prstGeom>
          <a:noFill/>
        </p:spPr>
        <p:txBody>
          <a:bodyPr wrap="none" rtlCol="0">
            <a:spAutoFit/>
          </a:bodyPr>
          <a:lstStyle/>
          <a:p>
            <a:r>
              <a:rPr lang="en-US" sz="1400" dirty="0">
                <a:solidFill>
                  <a:schemeClr val="tx2"/>
                </a:solidFill>
              </a:rPr>
              <a:t>Source: CDC</a:t>
            </a:r>
          </a:p>
        </p:txBody>
      </p:sp>
      <p:sp>
        <p:nvSpPr>
          <p:cNvPr id="5" name="TextBox 4">
            <a:extLst>
              <a:ext uri="{FF2B5EF4-FFF2-40B4-BE49-F238E27FC236}">
                <a16:creationId xmlns:a16="http://schemas.microsoft.com/office/drawing/2014/main" id="{051EB0C5-1EE6-4FC4-9EAC-90B802D3BC9C}"/>
              </a:ext>
            </a:extLst>
          </p:cNvPr>
          <p:cNvSpPr txBox="1"/>
          <p:nvPr/>
        </p:nvSpPr>
        <p:spPr>
          <a:xfrm>
            <a:off x="1572491" y="1246831"/>
            <a:ext cx="9047019" cy="400110"/>
          </a:xfrm>
          <a:prstGeom prst="rect">
            <a:avLst/>
          </a:prstGeom>
          <a:noFill/>
        </p:spPr>
        <p:txBody>
          <a:bodyPr wrap="square" rtlCol="0">
            <a:spAutoFit/>
          </a:bodyPr>
          <a:lstStyle/>
          <a:p>
            <a:pPr algn="ctr"/>
            <a:r>
              <a:rPr lang="en-US" sz="2000" dirty="0">
                <a:solidFill>
                  <a:schemeClr val="tx2"/>
                </a:solidFill>
              </a:rPr>
              <a:t>Percentage of students reporting vaping in the past 30 days (2018-2020)</a:t>
            </a:r>
          </a:p>
        </p:txBody>
      </p:sp>
      <p:grpSp>
        <p:nvGrpSpPr>
          <p:cNvPr id="22" name="Group 21">
            <a:extLst>
              <a:ext uri="{FF2B5EF4-FFF2-40B4-BE49-F238E27FC236}">
                <a16:creationId xmlns:a16="http://schemas.microsoft.com/office/drawing/2014/main" id="{A2C625C6-9678-45EC-8802-B295083F36B9}"/>
              </a:ext>
            </a:extLst>
          </p:cNvPr>
          <p:cNvGrpSpPr/>
          <p:nvPr/>
        </p:nvGrpSpPr>
        <p:grpSpPr>
          <a:xfrm>
            <a:off x="848951" y="2297461"/>
            <a:ext cx="10868860" cy="3780056"/>
            <a:chOff x="590549" y="2286000"/>
            <a:chExt cx="10868860" cy="3780056"/>
          </a:xfrm>
        </p:grpSpPr>
        <p:sp>
          <p:nvSpPr>
            <p:cNvPr id="23" name="Rectangle 22">
              <a:extLst>
                <a:ext uri="{FF2B5EF4-FFF2-40B4-BE49-F238E27FC236}">
                  <a16:creationId xmlns:a16="http://schemas.microsoft.com/office/drawing/2014/main" id="{92517CEA-0254-48C5-8372-5E61FA470D31}"/>
                </a:ext>
              </a:extLst>
            </p:cNvPr>
            <p:cNvSpPr/>
            <p:nvPr/>
          </p:nvSpPr>
          <p:spPr>
            <a:xfrm>
              <a:off x="6096000" y="2286000"/>
              <a:ext cx="2590800" cy="304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0485414F-60C8-4E6F-A2CA-A917A1F23AA7}"/>
                </a:ext>
              </a:extLst>
            </p:cNvPr>
            <p:cNvGraphicFramePr>
              <a:graphicFrameLocks/>
            </p:cNvGraphicFramePr>
            <p:nvPr>
              <p:extLst/>
            </p:nvPr>
          </p:nvGraphicFramePr>
          <p:xfrm>
            <a:off x="590549" y="2436625"/>
            <a:ext cx="9482404" cy="3629431"/>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02FEC0D8-F878-4057-A85D-42A0E4F8E8E6}"/>
                </a:ext>
              </a:extLst>
            </p:cNvPr>
            <p:cNvSpPr/>
            <p:nvPr/>
          </p:nvSpPr>
          <p:spPr>
            <a:xfrm>
              <a:off x="5711062" y="2525837"/>
              <a:ext cx="3124200" cy="280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83D575D-1413-4668-85ED-D52911E8C6BD}"/>
                </a:ext>
              </a:extLst>
            </p:cNvPr>
            <p:cNvSpPr txBox="1"/>
            <p:nvPr/>
          </p:nvSpPr>
          <p:spPr>
            <a:xfrm>
              <a:off x="7300344" y="2445057"/>
              <a:ext cx="4159065" cy="1785104"/>
            </a:xfrm>
            <a:prstGeom prst="rect">
              <a:avLst/>
            </a:prstGeom>
            <a:noFill/>
          </p:spPr>
          <p:txBody>
            <a:bodyPr wrap="square" rtlCol="0">
              <a:spAutoFit/>
            </a:bodyPr>
            <a:lstStyle/>
            <a:p>
              <a:pPr>
                <a:lnSpc>
                  <a:spcPts val="2600"/>
                </a:lnSpc>
              </a:pPr>
              <a:r>
                <a:rPr lang="en-US" sz="2200" dirty="0">
                  <a:solidFill>
                    <a:schemeClr val="tx2"/>
                  </a:solidFill>
                </a:rPr>
                <a:t>Meanwhile, the intended market, adults, report vaping </a:t>
              </a:r>
              <a:br>
                <a:rPr lang="en-US" sz="2200" dirty="0">
                  <a:solidFill>
                    <a:schemeClr val="tx2"/>
                  </a:solidFill>
                </a:rPr>
              </a:br>
              <a:r>
                <a:rPr lang="en-US" sz="2200" dirty="0">
                  <a:solidFill>
                    <a:schemeClr val="tx2"/>
                  </a:solidFill>
                </a:rPr>
                <a:t>at rates consistently and dramatically lower than among kids (only 3.2% in 2019).</a:t>
              </a:r>
            </a:p>
          </p:txBody>
        </p:sp>
      </p:grpSp>
      <p:sp>
        <p:nvSpPr>
          <p:cNvPr id="2" name="TextBox 1">
            <a:extLst>
              <a:ext uri="{FF2B5EF4-FFF2-40B4-BE49-F238E27FC236}">
                <a16:creationId xmlns:a16="http://schemas.microsoft.com/office/drawing/2014/main" id="{4D8E2DF5-6159-40DE-8EB4-D987CA099277}"/>
              </a:ext>
            </a:extLst>
          </p:cNvPr>
          <p:cNvSpPr txBox="1"/>
          <p:nvPr/>
        </p:nvSpPr>
        <p:spPr>
          <a:xfrm>
            <a:off x="848951" y="1940719"/>
            <a:ext cx="323850" cy="338554"/>
          </a:xfrm>
          <a:prstGeom prst="rect">
            <a:avLst/>
          </a:prstGeom>
          <a:noFill/>
        </p:spPr>
        <p:txBody>
          <a:bodyPr wrap="square" rtlCol="0">
            <a:spAutoFit/>
          </a:bodyPr>
          <a:lstStyle/>
          <a:p>
            <a:r>
              <a:rPr lang="en-US" sz="1600" dirty="0">
                <a:solidFill>
                  <a:schemeClr val="tx2"/>
                </a:solidFill>
              </a:rPr>
              <a:t>%</a:t>
            </a:r>
          </a:p>
        </p:txBody>
      </p:sp>
      <p:sp>
        <p:nvSpPr>
          <p:cNvPr id="17" name="Slide Number Placeholder 2">
            <a:extLst>
              <a:ext uri="{FF2B5EF4-FFF2-40B4-BE49-F238E27FC236}">
                <a16:creationId xmlns:a16="http://schemas.microsoft.com/office/drawing/2014/main" id="{828517B1-4657-4E6C-BC33-3644089F7CB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31</a:t>
            </a:fld>
            <a:endParaRPr lang="en-US" dirty="0"/>
          </a:p>
        </p:txBody>
      </p:sp>
    </p:spTree>
    <p:extLst>
      <p:ext uri="{BB962C8B-B14F-4D97-AF65-F5344CB8AC3E}">
        <p14:creationId xmlns:p14="http://schemas.microsoft.com/office/powerpoint/2010/main" val="3408265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0485414F-60C8-4E6F-A2CA-A917A1F23AA7}"/>
              </a:ext>
            </a:extLst>
          </p:cNvPr>
          <p:cNvGraphicFramePr>
            <a:graphicFrameLocks/>
          </p:cNvGraphicFramePr>
          <p:nvPr>
            <p:extLst/>
          </p:nvPr>
        </p:nvGraphicFramePr>
        <p:xfrm>
          <a:off x="1052803" y="1211774"/>
          <a:ext cx="10078478" cy="50443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pPr algn="ctr"/>
            <a:r>
              <a:rPr lang="en-US" dirty="0"/>
              <a:t>Reports of frequent vaping in the past 30 days</a:t>
            </a:r>
          </a:p>
        </p:txBody>
      </p:sp>
      <p:sp>
        <p:nvSpPr>
          <p:cNvPr id="6" name="Content Placeholder 5"/>
          <p:cNvSpPr>
            <a:spLocks noGrp="1"/>
          </p:cNvSpPr>
          <p:nvPr>
            <p:ph idx="1"/>
          </p:nvPr>
        </p:nvSpPr>
        <p:spPr>
          <a:xfrm>
            <a:off x="7792721" y="2053148"/>
            <a:ext cx="3987340" cy="2768672"/>
          </a:xfrm>
        </p:spPr>
        <p:txBody>
          <a:bodyPr>
            <a:normAutofit/>
          </a:bodyPr>
          <a:lstStyle/>
          <a:p>
            <a:pPr marL="0" indent="0">
              <a:lnSpc>
                <a:spcPts val="2600"/>
              </a:lnSpc>
              <a:buNone/>
            </a:pPr>
            <a:r>
              <a:rPr lang="en-US" sz="2200" dirty="0">
                <a:solidFill>
                  <a:schemeClr val="tx2"/>
                </a:solidFill>
              </a:rPr>
              <a:t>A significant proportion of students who reported vaping in the past 30 days in 2020 </a:t>
            </a:r>
            <a:br>
              <a:rPr lang="en-US" sz="2200" dirty="0">
                <a:solidFill>
                  <a:schemeClr val="tx2"/>
                </a:solidFill>
              </a:rPr>
            </a:br>
            <a:r>
              <a:rPr lang="en-US" sz="2200" dirty="0">
                <a:solidFill>
                  <a:schemeClr val="tx2"/>
                </a:solidFill>
              </a:rPr>
              <a:t>did so frequently (</a:t>
            </a:r>
            <a:r>
              <a:rPr lang="en-US" sz="2200" u="sng" dirty="0">
                <a:solidFill>
                  <a:schemeClr val="tx2"/>
                </a:solidFill>
              </a:rPr>
              <a:t>&gt;</a:t>
            </a:r>
            <a:r>
              <a:rPr lang="en-US" sz="2200" dirty="0">
                <a:solidFill>
                  <a:schemeClr val="tx2"/>
                </a:solidFill>
              </a:rPr>
              <a:t>20 days) or daily (all 30 days)</a:t>
            </a:r>
          </a:p>
          <a:p>
            <a:pPr marL="0" indent="0">
              <a:buNone/>
            </a:pPr>
            <a:endParaRPr lang="en-US" sz="2200" dirty="0"/>
          </a:p>
        </p:txBody>
      </p:sp>
      <p:sp>
        <p:nvSpPr>
          <p:cNvPr id="11" name="Slide Number Placeholder 2">
            <a:extLst>
              <a:ext uri="{FF2B5EF4-FFF2-40B4-BE49-F238E27FC236}">
                <a16:creationId xmlns:a16="http://schemas.microsoft.com/office/drawing/2014/main" id="{843FD9ED-82F0-4ED0-A04E-E6CA5E1295FF}"/>
              </a:ext>
            </a:extLst>
          </p:cNvPr>
          <p:cNvSpPr>
            <a:spLocks noGrp="1"/>
          </p:cNvSpPr>
          <p:nvPr>
            <p:ph type="sldNum" sz="quarter" idx="12"/>
          </p:nvPr>
        </p:nvSpPr>
        <p:spPr/>
        <p:txBody>
          <a:bodyPr/>
          <a:lstStyle/>
          <a:p>
            <a:pPr>
              <a:defRPr/>
            </a:pPr>
            <a:fld id="{D634D2A0-D88B-48E9-9263-2336432C13C1}" type="slidenum">
              <a:rPr lang="en-US" smtClean="0"/>
              <a:pPr>
                <a:defRPr/>
              </a:pPr>
              <a:t>32</a:t>
            </a:fld>
            <a:endParaRPr lang="en-US" dirty="0"/>
          </a:p>
        </p:txBody>
      </p:sp>
      <p:sp>
        <p:nvSpPr>
          <p:cNvPr id="8" name="TextBox 7">
            <a:extLst>
              <a:ext uri="{FF2B5EF4-FFF2-40B4-BE49-F238E27FC236}">
                <a16:creationId xmlns:a16="http://schemas.microsoft.com/office/drawing/2014/main" id="{562F1635-F9D0-444A-92E5-C83DEC0D3891}"/>
              </a:ext>
            </a:extLst>
          </p:cNvPr>
          <p:cNvSpPr txBox="1"/>
          <p:nvPr/>
        </p:nvSpPr>
        <p:spPr>
          <a:xfrm>
            <a:off x="241854" y="5631887"/>
            <a:ext cx="1241045" cy="307777"/>
          </a:xfrm>
          <a:prstGeom prst="rect">
            <a:avLst/>
          </a:prstGeom>
          <a:noFill/>
        </p:spPr>
        <p:txBody>
          <a:bodyPr wrap="none" rtlCol="0">
            <a:spAutoFit/>
          </a:bodyPr>
          <a:lstStyle/>
          <a:p>
            <a:r>
              <a:rPr lang="en-US" sz="1400" dirty="0">
                <a:solidFill>
                  <a:schemeClr val="tx2"/>
                </a:solidFill>
              </a:rPr>
              <a:t>Source: CDC</a:t>
            </a:r>
          </a:p>
        </p:txBody>
      </p:sp>
      <p:sp>
        <p:nvSpPr>
          <p:cNvPr id="10" name="TextBox 9">
            <a:extLst>
              <a:ext uri="{FF2B5EF4-FFF2-40B4-BE49-F238E27FC236}">
                <a16:creationId xmlns:a16="http://schemas.microsoft.com/office/drawing/2014/main" id="{7203A911-39D3-41F6-B0BE-5BF68F6657D6}"/>
              </a:ext>
            </a:extLst>
          </p:cNvPr>
          <p:cNvSpPr txBox="1"/>
          <p:nvPr/>
        </p:nvSpPr>
        <p:spPr>
          <a:xfrm>
            <a:off x="1613454" y="1289665"/>
            <a:ext cx="323850" cy="338554"/>
          </a:xfrm>
          <a:prstGeom prst="rect">
            <a:avLst/>
          </a:prstGeom>
          <a:noFill/>
        </p:spPr>
        <p:txBody>
          <a:bodyPr wrap="square" rtlCol="0">
            <a:spAutoFit/>
          </a:bodyPr>
          <a:lstStyle/>
          <a:p>
            <a:r>
              <a:rPr lang="en-US" sz="1600" dirty="0">
                <a:solidFill>
                  <a:schemeClr val="tx2"/>
                </a:solidFill>
              </a:rPr>
              <a:t>%</a:t>
            </a:r>
          </a:p>
        </p:txBody>
      </p:sp>
    </p:spTree>
    <p:extLst>
      <p:ext uri="{BB962C8B-B14F-4D97-AF65-F5344CB8AC3E}">
        <p14:creationId xmlns:p14="http://schemas.microsoft.com/office/powerpoint/2010/main" val="1159539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65276B-E930-6F47-892B-6C8B3958F5E6}"/>
              </a:ext>
            </a:extLst>
          </p:cNvPr>
          <p:cNvSpPr>
            <a:spLocks noGrp="1"/>
          </p:cNvSpPr>
          <p:nvPr>
            <p:ph type="title"/>
          </p:nvPr>
        </p:nvSpPr>
        <p:spPr/>
        <p:txBody>
          <a:bodyPr/>
          <a:lstStyle/>
          <a:p>
            <a:pPr algn="ctr"/>
            <a:r>
              <a:rPr lang="en-US" b="0" dirty="0"/>
              <a:t>What are they inhaling?</a:t>
            </a:r>
          </a:p>
        </p:txBody>
      </p:sp>
      <p:sp>
        <p:nvSpPr>
          <p:cNvPr id="14" name="Slide Number Placeholder 2">
            <a:extLst>
              <a:ext uri="{FF2B5EF4-FFF2-40B4-BE49-F238E27FC236}">
                <a16:creationId xmlns:a16="http://schemas.microsoft.com/office/drawing/2014/main" id="{311DDEB2-4850-4B45-9283-056021D00E58}"/>
              </a:ext>
            </a:extLst>
          </p:cNvPr>
          <p:cNvSpPr>
            <a:spLocks noGrp="1"/>
          </p:cNvSpPr>
          <p:nvPr>
            <p:ph type="sldNum" sz="quarter" idx="12"/>
          </p:nvPr>
        </p:nvSpPr>
        <p:spPr/>
        <p:txBody>
          <a:bodyPr/>
          <a:lstStyle/>
          <a:p>
            <a:pPr>
              <a:defRPr/>
            </a:pPr>
            <a:fld id="{D634D2A0-D88B-48E9-9263-2336432C13C1}" type="slidenum">
              <a:rPr lang="en-US" smtClean="0"/>
              <a:pPr>
                <a:defRPr/>
              </a:pPr>
              <a:t>33</a:t>
            </a:fld>
            <a:endParaRPr lang="en-US" dirty="0"/>
          </a:p>
        </p:txBody>
      </p:sp>
      <p:sp>
        <p:nvSpPr>
          <p:cNvPr id="9" name="TextBox 8">
            <a:extLst>
              <a:ext uri="{FF2B5EF4-FFF2-40B4-BE49-F238E27FC236}">
                <a16:creationId xmlns:a16="http://schemas.microsoft.com/office/drawing/2014/main" id="{562F1635-F9D0-444A-92E5-C83DEC0D3891}"/>
              </a:ext>
            </a:extLst>
          </p:cNvPr>
          <p:cNvSpPr txBox="1"/>
          <p:nvPr/>
        </p:nvSpPr>
        <p:spPr>
          <a:xfrm>
            <a:off x="241854" y="5688162"/>
            <a:ext cx="2997937" cy="307777"/>
          </a:xfrm>
          <a:prstGeom prst="rect">
            <a:avLst/>
          </a:prstGeom>
          <a:noFill/>
        </p:spPr>
        <p:txBody>
          <a:bodyPr wrap="none" rtlCol="0">
            <a:spAutoFit/>
          </a:bodyPr>
          <a:lstStyle/>
          <a:p>
            <a:r>
              <a:rPr lang="en-US" sz="1400" dirty="0">
                <a:solidFill>
                  <a:schemeClr val="tx2"/>
                </a:solidFill>
              </a:rPr>
              <a:t>Source: Monitoring the Future 2019</a:t>
            </a:r>
          </a:p>
        </p:txBody>
      </p:sp>
      <p:graphicFrame>
        <p:nvGraphicFramePr>
          <p:cNvPr id="11" name="Content Placeholder 2">
            <a:extLst>
              <a:ext uri="{FF2B5EF4-FFF2-40B4-BE49-F238E27FC236}">
                <a16:creationId xmlns:a16="http://schemas.microsoft.com/office/drawing/2014/main" id="{094780BA-2B83-4FA3-8533-594AFF6EFCFD}"/>
              </a:ext>
            </a:extLst>
          </p:cNvPr>
          <p:cNvGraphicFramePr>
            <a:graphicFrameLocks/>
          </p:cNvGraphicFramePr>
          <p:nvPr>
            <p:extLst/>
          </p:nvPr>
        </p:nvGraphicFramePr>
        <p:xfrm>
          <a:off x="843280" y="1760246"/>
          <a:ext cx="9629693" cy="38725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270EF12-29D6-4900-B911-A489DA6B3ACB}"/>
              </a:ext>
            </a:extLst>
          </p:cNvPr>
          <p:cNvSpPr txBox="1"/>
          <p:nvPr/>
        </p:nvSpPr>
        <p:spPr>
          <a:xfrm>
            <a:off x="843280" y="1287355"/>
            <a:ext cx="323850" cy="338554"/>
          </a:xfrm>
          <a:prstGeom prst="rect">
            <a:avLst/>
          </a:prstGeom>
          <a:noFill/>
        </p:spPr>
        <p:txBody>
          <a:bodyPr wrap="square" rtlCol="0">
            <a:spAutoFit/>
          </a:bodyPr>
          <a:lstStyle/>
          <a:p>
            <a:r>
              <a:rPr lang="en-US" sz="1600" dirty="0">
                <a:solidFill>
                  <a:schemeClr val="tx2"/>
                </a:solidFill>
              </a:rPr>
              <a:t>%</a:t>
            </a:r>
          </a:p>
        </p:txBody>
      </p:sp>
      <p:sp>
        <p:nvSpPr>
          <p:cNvPr id="2" name="TextBox 1">
            <a:extLst>
              <a:ext uri="{FF2B5EF4-FFF2-40B4-BE49-F238E27FC236}">
                <a16:creationId xmlns:a16="http://schemas.microsoft.com/office/drawing/2014/main" id="{B29B6679-166C-D545-B918-81800F3EBE05}"/>
              </a:ext>
            </a:extLst>
          </p:cNvPr>
          <p:cNvSpPr txBox="1"/>
          <p:nvPr/>
        </p:nvSpPr>
        <p:spPr>
          <a:xfrm>
            <a:off x="3767942" y="1335521"/>
            <a:ext cx="4648200" cy="400110"/>
          </a:xfrm>
          <a:prstGeom prst="rect">
            <a:avLst/>
          </a:prstGeom>
          <a:noFill/>
        </p:spPr>
        <p:txBody>
          <a:bodyPr wrap="square" rtlCol="0">
            <a:spAutoFit/>
          </a:bodyPr>
          <a:lstStyle/>
          <a:p>
            <a:pPr algn="ctr"/>
            <a:r>
              <a:rPr lang="en-US" sz="2000" dirty="0">
                <a:solidFill>
                  <a:schemeClr val="tx2"/>
                </a:solidFill>
              </a:rPr>
              <a:t>Past Year Use</a:t>
            </a:r>
          </a:p>
        </p:txBody>
      </p:sp>
    </p:spTree>
    <p:extLst>
      <p:ext uri="{BB962C8B-B14F-4D97-AF65-F5344CB8AC3E}">
        <p14:creationId xmlns:p14="http://schemas.microsoft.com/office/powerpoint/2010/main" val="434899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47617A-230E-475C-B017-2A10A1689CB4}"/>
              </a:ext>
            </a:extLst>
          </p:cNvPr>
          <p:cNvSpPr>
            <a:spLocks noGrp="1"/>
          </p:cNvSpPr>
          <p:nvPr>
            <p:ph type="sldNum" sz="quarter" idx="12"/>
          </p:nvPr>
        </p:nvSpPr>
        <p:spPr/>
        <p:txBody>
          <a:bodyPr/>
          <a:lstStyle/>
          <a:p>
            <a:pPr>
              <a:defRPr/>
            </a:pPr>
            <a:fld id="{D634D2A0-D88B-48E9-9263-2336432C13C1}" type="slidenum">
              <a:rPr lang="en-US" smtClean="0"/>
              <a:pPr>
                <a:defRPr/>
              </a:pPr>
              <a:t>34</a:t>
            </a:fld>
            <a:endParaRPr lang="en-US" dirty="0"/>
          </a:p>
        </p:txBody>
      </p:sp>
      <p:sp>
        <p:nvSpPr>
          <p:cNvPr id="2" name="Title 1">
            <a:extLst>
              <a:ext uri="{FF2B5EF4-FFF2-40B4-BE49-F238E27FC236}">
                <a16:creationId xmlns:a16="http://schemas.microsoft.com/office/drawing/2014/main" id="{27B74E0F-B808-4C3A-A8E5-23CA59A71894}"/>
              </a:ext>
            </a:extLst>
          </p:cNvPr>
          <p:cNvSpPr>
            <a:spLocks noGrp="1"/>
          </p:cNvSpPr>
          <p:nvPr>
            <p:ph type="ctrTitle"/>
          </p:nvPr>
        </p:nvSpPr>
        <p:spPr/>
        <p:txBody>
          <a:bodyPr/>
          <a:lstStyle/>
          <a:p>
            <a:r>
              <a:rPr lang="en-US" dirty="0"/>
              <a:t>Why the concern?</a:t>
            </a:r>
          </a:p>
        </p:txBody>
      </p:sp>
    </p:spTree>
    <p:extLst>
      <p:ext uri="{BB962C8B-B14F-4D97-AF65-F5344CB8AC3E}">
        <p14:creationId xmlns:p14="http://schemas.microsoft.com/office/powerpoint/2010/main" val="3950161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Harmful chemicals: cigarettes vs. vaping</a:t>
            </a:r>
          </a:p>
        </p:txBody>
      </p:sp>
      <p:sp>
        <p:nvSpPr>
          <p:cNvPr id="7" name="Rectangle 6"/>
          <p:cNvSpPr/>
          <p:nvPr/>
        </p:nvSpPr>
        <p:spPr>
          <a:xfrm>
            <a:off x="546265" y="1820022"/>
            <a:ext cx="4902139" cy="1200329"/>
          </a:xfrm>
          <a:prstGeom prst="rect">
            <a:avLst/>
          </a:prstGeom>
        </p:spPr>
        <p:txBody>
          <a:bodyPr wrap="square">
            <a:spAutoFit/>
          </a:bodyPr>
          <a:lstStyle/>
          <a:p>
            <a:r>
              <a:rPr lang="en-US" dirty="0">
                <a:solidFill>
                  <a:srgbClr val="222222"/>
                </a:solidFill>
              </a:rPr>
              <a:t>Cigarette smoke contains over 7,000 chemicals, including known cancer-causing (carcinogenic) compounds and hundreds of other toxins </a:t>
            </a:r>
            <a:endParaRPr lang="en-US" dirty="0"/>
          </a:p>
        </p:txBody>
      </p:sp>
      <p:sp>
        <p:nvSpPr>
          <p:cNvPr id="10" name="Rectangle 9">
            <a:extLst>
              <a:ext uri="{FF2B5EF4-FFF2-40B4-BE49-F238E27FC236}">
                <a16:creationId xmlns:a16="http://schemas.microsoft.com/office/drawing/2014/main" id="{0D80867C-0335-4EAE-8540-40D2877E4353}"/>
              </a:ext>
            </a:extLst>
          </p:cNvPr>
          <p:cNvSpPr/>
          <p:nvPr/>
        </p:nvSpPr>
        <p:spPr>
          <a:xfrm>
            <a:off x="6086474" y="3598751"/>
            <a:ext cx="5551345" cy="2308324"/>
          </a:xfrm>
          <a:prstGeom prst="rect">
            <a:avLst/>
          </a:prstGeom>
        </p:spPr>
        <p:txBody>
          <a:bodyPr wrap="square">
            <a:spAutoFit/>
          </a:bodyPr>
          <a:lstStyle/>
          <a:p>
            <a:r>
              <a:rPr lang="en-US" dirty="0">
                <a:solidFill>
                  <a:schemeClr val="tx2"/>
                </a:solidFill>
              </a:rPr>
              <a:t>The aerosol created when vaping </a:t>
            </a:r>
            <a:br>
              <a:rPr lang="en-US" dirty="0">
                <a:solidFill>
                  <a:schemeClr val="tx2"/>
                </a:solidFill>
              </a:rPr>
            </a:br>
            <a:r>
              <a:rPr lang="en-US" dirty="0">
                <a:solidFill>
                  <a:schemeClr val="tx2"/>
                </a:solidFill>
              </a:rPr>
              <a:t>contains harmful ingredients:</a:t>
            </a:r>
          </a:p>
          <a:p>
            <a:pPr marL="285750" indent="-285750">
              <a:buFont typeface="Arial" panose="020B0604020202020204" pitchFamily="34" charset="0"/>
              <a:buChar char="•"/>
            </a:pPr>
            <a:r>
              <a:rPr lang="en-US" dirty="0">
                <a:solidFill>
                  <a:schemeClr val="tx2"/>
                </a:solidFill>
              </a:rPr>
              <a:t>Nicotine</a:t>
            </a:r>
          </a:p>
          <a:p>
            <a:pPr marL="285750" indent="-285750">
              <a:buFont typeface="Arial" panose="020B0604020202020204" pitchFamily="34" charset="0"/>
              <a:buChar char="•"/>
            </a:pPr>
            <a:r>
              <a:rPr lang="en-US" dirty="0">
                <a:solidFill>
                  <a:schemeClr val="tx2"/>
                </a:solidFill>
              </a:rPr>
              <a:t>Ultrafine particles</a:t>
            </a:r>
          </a:p>
          <a:p>
            <a:pPr marL="285750" indent="-285750">
              <a:buFont typeface="Arial" panose="020B0604020202020204" pitchFamily="34" charset="0"/>
              <a:buChar char="•"/>
            </a:pPr>
            <a:r>
              <a:rPr lang="en-US" dirty="0">
                <a:solidFill>
                  <a:schemeClr val="tx2"/>
                </a:solidFill>
              </a:rPr>
              <a:t>Flavorings</a:t>
            </a:r>
          </a:p>
          <a:p>
            <a:pPr marL="285750" indent="-285750">
              <a:buFont typeface="Arial" panose="020B0604020202020204" pitchFamily="34" charset="0"/>
              <a:buChar char="•"/>
            </a:pPr>
            <a:r>
              <a:rPr lang="en-US" dirty="0">
                <a:solidFill>
                  <a:schemeClr val="tx2"/>
                </a:solidFill>
              </a:rPr>
              <a:t>Volatile organic compounds (e.g., benzene, found in car exhaust)</a:t>
            </a:r>
          </a:p>
          <a:p>
            <a:pPr marL="285750" indent="-285750">
              <a:buFont typeface="Arial" panose="020B0604020202020204" pitchFamily="34" charset="0"/>
              <a:buChar char="•"/>
            </a:pPr>
            <a:r>
              <a:rPr lang="en-US" dirty="0">
                <a:solidFill>
                  <a:schemeClr val="tx2"/>
                </a:solidFill>
              </a:rPr>
              <a:t>Heavy metals (e.g., nickel, tin, lead) </a:t>
            </a:r>
          </a:p>
        </p:txBody>
      </p:sp>
      <p:pic>
        <p:nvPicPr>
          <p:cNvPr id="12" name="Picture 4" descr="Substances in e-cigarette aerosol: volatile organic compounds; nicotine; ultra-fine particles; cancer causing chemicals; heavy metals such as nickel, tin and lead; flavoring such as diacetyl, a chemical linked to serious lung disease">
            <a:extLst>
              <a:ext uri="{FF2B5EF4-FFF2-40B4-BE49-F238E27FC236}">
                <a16:creationId xmlns:a16="http://schemas.microsoft.com/office/drawing/2014/main" id="{BF587951-64ED-4F5A-B8B2-3A44A45D9D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5631" y="1527744"/>
            <a:ext cx="4182920" cy="18463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F155923-98C6-41B0-8C56-EFEB99E7D393}"/>
              </a:ext>
            </a:extLst>
          </p:cNvPr>
          <p:cNvCxnSpPr>
            <a:cxnSpLocks/>
          </p:cNvCxnSpPr>
          <p:nvPr/>
        </p:nvCxnSpPr>
        <p:spPr>
          <a:xfrm>
            <a:off x="5700042" y="1676401"/>
            <a:ext cx="0" cy="423067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253370-19D9-4E82-A0BA-40652C97C2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4943" y="3230514"/>
            <a:ext cx="3036198" cy="1865793"/>
          </a:xfrm>
          <a:prstGeom prst="rect">
            <a:avLst/>
          </a:prstGeom>
        </p:spPr>
      </p:pic>
      <p:sp>
        <p:nvSpPr>
          <p:cNvPr id="11" name="Slide Number Placeholder 2">
            <a:extLst>
              <a:ext uri="{FF2B5EF4-FFF2-40B4-BE49-F238E27FC236}">
                <a16:creationId xmlns:a16="http://schemas.microsoft.com/office/drawing/2014/main" id="{7B6F6D12-FA36-4F7F-A63D-3254B4E72ECE}"/>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35</a:t>
            </a:fld>
            <a:endParaRPr lang="en-US" dirty="0"/>
          </a:p>
        </p:txBody>
      </p:sp>
    </p:spTree>
    <p:extLst>
      <p:ext uri="{BB962C8B-B14F-4D97-AF65-F5344CB8AC3E}">
        <p14:creationId xmlns:p14="http://schemas.microsoft.com/office/powerpoint/2010/main" val="4103587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 why the concern?</a:t>
            </a:r>
          </a:p>
        </p:txBody>
      </p:sp>
      <p:sp>
        <p:nvSpPr>
          <p:cNvPr id="4" name="Content Placeholder 3"/>
          <p:cNvSpPr>
            <a:spLocks noGrp="1"/>
          </p:cNvSpPr>
          <p:nvPr>
            <p:ph idx="1"/>
          </p:nvPr>
        </p:nvSpPr>
        <p:spPr/>
        <p:txBody>
          <a:bodyPr>
            <a:normAutofit/>
          </a:bodyPr>
          <a:lstStyle/>
          <a:p>
            <a:pPr>
              <a:lnSpc>
                <a:spcPct val="100000"/>
              </a:lnSpc>
            </a:pPr>
            <a:r>
              <a:rPr lang="en-US" dirty="0"/>
              <a:t>Nicotine itself is harmful </a:t>
            </a:r>
          </a:p>
          <a:p>
            <a:pPr>
              <a:lnSpc>
                <a:spcPct val="100000"/>
              </a:lnSpc>
            </a:pPr>
            <a:r>
              <a:rPr lang="en-US" dirty="0"/>
              <a:t>The chemicals in the aerosol are harmful</a:t>
            </a:r>
          </a:p>
          <a:p>
            <a:pPr>
              <a:lnSpc>
                <a:spcPct val="100000"/>
              </a:lnSpc>
            </a:pPr>
            <a:r>
              <a:rPr lang="en-US" dirty="0"/>
              <a:t>Risk of progressing to cigarette smoking </a:t>
            </a:r>
          </a:p>
          <a:p>
            <a:pPr>
              <a:lnSpc>
                <a:spcPct val="100000"/>
              </a:lnSpc>
            </a:pPr>
            <a:r>
              <a:rPr lang="en-US" dirty="0"/>
              <a:t>Dual use – both vaping and smoking – is common</a:t>
            </a:r>
          </a:p>
          <a:p>
            <a:pPr>
              <a:lnSpc>
                <a:spcPct val="100000"/>
              </a:lnSpc>
            </a:pPr>
            <a:r>
              <a:rPr lang="en-US" dirty="0"/>
              <a:t>Risk of addiction</a:t>
            </a:r>
          </a:p>
          <a:p>
            <a:pPr>
              <a:lnSpc>
                <a:spcPct val="100000"/>
              </a:lnSpc>
            </a:pPr>
            <a:r>
              <a:rPr lang="en-US" dirty="0"/>
              <a:t>Link to other substance use and addiction</a:t>
            </a:r>
          </a:p>
          <a:p>
            <a:pPr>
              <a:lnSpc>
                <a:spcPct val="100000"/>
              </a:lnSpc>
            </a:pPr>
            <a:r>
              <a:rPr lang="en-US" dirty="0"/>
              <a:t>Link to mental health disorders</a:t>
            </a:r>
          </a:p>
          <a:p>
            <a:r>
              <a:rPr lang="en-US" dirty="0"/>
              <a:t>Recent spate of illnesses and deaths</a:t>
            </a:r>
          </a:p>
          <a:p>
            <a:endParaRPr lang="en-US" dirty="0"/>
          </a:p>
        </p:txBody>
      </p:sp>
      <p:sp>
        <p:nvSpPr>
          <p:cNvPr id="6" name="Slide Number Placeholder 2">
            <a:extLst>
              <a:ext uri="{FF2B5EF4-FFF2-40B4-BE49-F238E27FC236}">
                <a16:creationId xmlns:a16="http://schemas.microsoft.com/office/drawing/2014/main" id="{C19B1A71-1D6E-48BA-9CB4-E049B9DB08FA}"/>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36</a:t>
            </a:fld>
            <a:endParaRPr lang="en-US" dirty="0"/>
          </a:p>
        </p:txBody>
      </p:sp>
    </p:spTree>
    <p:extLst>
      <p:ext uri="{BB962C8B-B14F-4D97-AF65-F5344CB8AC3E}">
        <p14:creationId xmlns:p14="http://schemas.microsoft.com/office/powerpoint/2010/main" val="1373123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Nicotine itself is harmful</a:t>
            </a:r>
          </a:p>
        </p:txBody>
      </p:sp>
      <p:sp>
        <p:nvSpPr>
          <p:cNvPr id="3" name="Content Placeholder 2"/>
          <p:cNvSpPr>
            <a:spLocks noGrp="1"/>
          </p:cNvSpPr>
          <p:nvPr>
            <p:ph idx="1"/>
          </p:nvPr>
        </p:nvSpPr>
        <p:spPr/>
        <p:txBody>
          <a:bodyPr>
            <a:noAutofit/>
          </a:bodyPr>
          <a:lstStyle/>
          <a:p>
            <a:pPr>
              <a:lnSpc>
                <a:spcPct val="100000"/>
              </a:lnSpc>
            </a:pPr>
            <a:r>
              <a:rPr lang="en-US" sz="2700" dirty="0"/>
              <a:t>Extremely addictive, especially for kids</a:t>
            </a:r>
          </a:p>
          <a:p>
            <a:pPr>
              <a:lnSpc>
                <a:spcPct val="100000"/>
              </a:lnSpc>
            </a:pPr>
            <a:r>
              <a:rPr lang="en-US" sz="2700" dirty="0"/>
              <a:t>Addiction sets in quickly</a:t>
            </a:r>
          </a:p>
          <a:p>
            <a:pPr>
              <a:lnSpc>
                <a:spcPct val="100000"/>
              </a:lnSpc>
            </a:pPr>
            <a:r>
              <a:rPr lang="en-US" sz="2700" dirty="0"/>
              <a:t>Structurally changes the developing brain </a:t>
            </a:r>
          </a:p>
          <a:p>
            <a:pPr>
              <a:lnSpc>
                <a:spcPct val="100000"/>
              </a:lnSpc>
            </a:pPr>
            <a:r>
              <a:rPr lang="en-US" sz="2700" dirty="0"/>
              <a:t>Increases risk of addiction to other drugs</a:t>
            </a:r>
          </a:p>
          <a:p>
            <a:pPr>
              <a:lnSpc>
                <a:spcPct val="100000"/>
              </a:lnSpc>
            </a:pPr>
            <a:r>
              <a:rPr lang="en-US" sz="2700" dirty="0"/>
              <a:t>Affects attention, learning, mood, impulse control</a:t>
            </a:r>
          </a:p>
          <a:p>
            <a:pPr>
              <a:lnSpc>
                <a:spcPct val="100000"/>
              </a:lnSpc>
            </a:pPr>
            <a:r>
              <a:rPr lang="en-US" sz="2700" dirty="0"/>
              <a:t>Increases blood pressure, respiration, heart rate  </a:t>
            </a:r>
          </a:p>
          <a:p>
            <a:pPr>
              <a:lnSpc>
                <a:spcPct val="100000"/>
              </a:lnSpc>
            </a:pPr>
            <a:r>
              <a:rPr lang="en-US" sz="2700" dirty="0"/>
              <a:t>Harms nervous, cardiovascular, respiratory, and reproductive systems</a:t>
            </a:r>
          </a:p>
          <a:p>
            <a:pPr>
              <a:lnSpc>
                <a:spcPct val="100000"/>
              </a:lnSpc>
            </a:pPr>
            <a:r>
              <a:rPr lang="en-US" sz="2700" dirty="0"/>
              <a:t>Increases risk of developing diabetes</a:t>
            </a:r>
          </a:p>
        </p:txBody>
      </p:sp>
      <p:sp>
        <p:nvSpPr>
          <p:cNvPr id="4" name="Slide Number Placeholder 2">
            <a:extLst>
              <a:ext uri="{FF2B5EF4-FFF2-40B4-BE49-F238E27FC236}">
                <a16:creationId xmlns:a16="http://schemas.microsoft.com/office/drawing/2014/main" id="{BDF1EE98-83B9-45EB-803D-556FDDA1B0A5}"/>
              </a:ext>
            </a:extLst>
          </p:cNvPr>
          <p:cNvSpPr>
            <a:spLocks noGrp="1"/>
          </p:cNvSpPr>
          <p:nvPr>
            <p:ph type="sldNum" sz="quarter" idx="12"/>
          </p:nvPr>
        </p:nvSpPr>
        <p:spPr/>
        <p:txBody>
          <a:bodyPr/>
          <a:lstStyle/>
          <a:p>
            <a:pPr>
              <a:defRPr/>
            </a:pPr>
            <a:fld id="{D634D2A0-D88B-48E9-9263-2336432C13C1}" type="slidenum">
              <a:rPr lang="en-US" smtClean="0"/>
              <a:pPr>
                <a:defRPr/>
              </a:pPr>
              <a:t>37</a:t>
            </a:fld>
            <a:endParaRPr lang="en-US" dirty="0"/>
          </a:p>
        </p:txBody>
      </p:sp>
    </p:spTree>
    <p:extLst>
      <p:ext uri="{BB962C8B-B14F-4D97-AF65-F5344CB8AC3E}">
        <p14:creationId xmlns:p14="http://schemas.microsoft.com/office/powerpoint/2010/main" val="1427351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5C8B-DD40-45D7-862D-2E9672950960}"/>
              </a:ext>
            </a:extLst>
          </p:cNvPr>
          <p:cNvSpPr>
            <a:spLocks noGrp="1"/>
          </p:cNvSpPr>
          <p:nvPr>
            <p:ph type="title"/>
          </p:nvPr>
        </p:nvSpPr>
        <p:spPr/>
        <p:txBody>
          <a:bodyPr>
            <a:noAutofit/>
          </a:bodyPr>
          <a:lstStyle/>
          <a:p>
            <a:pPr algn="l"/>
            <a:r>
              <a:rPr lang="en-US" dirty="0"/>
              <a:t>Nicotine’s impact on teens</a:t>
            </a:r>
          </a:p>
        </p:txBody>
      </p:sp>
      <p:sp>
        <p:nvSpPr>
          <p:cNvPr id="3" name="Content Placeholder 2">
            <a:extLst>
              <a:ext uri="{FF2B5EF4-FFF2-40B4-BE49-F238E27FC236}">
                <a16:creationId xmlns:a16="http://schemas.microsoft.com/office/drawing/2014/main" id="{AA6EF585-A096-4156-8DA3-3CFED4593C3E}"/>
              </a:ext>
            </a:extLst>
          </p:cNvPr>
          <p:cNvSpPr>
            <a:spLocks noGrp="1"/>
          </p:cNvSpPr>
          <p:nvPr>
            <p:ph idx="1"/>
          </p:nvPr>
        </p:nvSpPr>
        <p:spPr>
          <a:xfrm>
            <a:off x="546263" y="1312706"/>
            <a:ext cx="4872305" cy="4857026"/>
          </a:xfrm>
          <a:noFill/>
        </p:spPr>
        <p:txBody>
          <a:bodyPr>
            <a:normAutofit/>
          </a:bodyPr>
          <a:lstStyle/>
          <a:p>
            <a:pPr>
              <a:buFont typeface="Arial" panose="020B0604020202020204" pitchFamily="34" charset="0"/>
              <a:buChar char="•"/>
            </a:pPr>
            <a:r>
              <a:rPr lang="en-US" dirty="0"/>
              <a:t>Teen brain reacts differently to nicotine</a:t>
            </a:r>
          </a:p>
          <a:p>
            <a:pPr>
              <a:buFont typeface="Arial" panose="020B0604020202020204" pitchFamily="34" charset="0"/>
              <a:buChar char="•"/>
            </a:pPr>
            <a:r>
              <a:rPr lang="en-US" dirty="0"/>
              <a:t>Chronic nicotine exposure can, among other things, reduce attention span and increase reckless behavior</a:t>
            </a:r>
          </a:p>
          <a:p>
            <a:pPr>
              <a:buFont typeface="Arial" panose="020B0604020202020204" pitchFamily="34" charset="0"/>
              <a:buChar char="•"/>
            </a:pPr>
            <a:r>
              <a:rPr lang="en-US" dirty="0"/>
              <a:t>Effects are less intense and long-lasting in adults </a:t>
            </a:r>
          </a:p>
          <a:p>
            <a:endParaRPr lang="en-US" dirty="0"/>
          </a:p>
        </p:txBody>
      </p:sp>
      <p:sp>
        <p:nvSpPr>
          <p:cNvPr id="28" name="Slide Number Placeholder 2">
            <a:extLst>
              <a:ext uri="{FF2B5EF4-FFF2-40B4-BE49-F238E27FC236}">
                <a16:creationId xmlns:a16="http://schemas.microsoft.com/office/drawing/2014/main" id="{ADE45A47-5D1A-4893-8451-B0E2885C83B2}"/>
              </a:ext>
            </a:extLst>
          </p:cNvPr>
          <p:cNvSpPr>
            <a:spLocks noGrp="1"/>
          </p:cNvSpPr>
          <p:nvPr>
            <p:ph type="sldNum" sz="quarter" idx="12"/>
          </p:nvPr>
        </p:nvSpPr>
        <p:spPr/>
        <p:txBody>
          <a:bodyPr/>
          <a:lstStyle/>
          <a:p>
            <a:pPr>
              <a:defRPr/>
            </a:pPr>
            <a:fld id="{D634D2A0-D88B-48E9-9263-2336432C13C1}" type="slidenum">
              <a:rPr lang="en-US" smtClean="0"/>
              <a:pPr>
                <a:defRPr/>
              </a:pPr>
              <a:t>38</a:t>
            </a:fld>
            <a:endParaRPr lang="en-US" dirty="0"/>
          </a:p>
        </p:txBody>
      </p:sp>
      <p:sp>
        <p:nvSpPr>
          <p:cNvPr id="10" name="Rectangle: Rounded Corners 9">
            <a:extLst>
              <a:ext uri="{FF2B5EF4-FFF2-40B4-BE49-F238E27FC236}">
                <a16:creationId xmlns:a16="http://schemas.microsoft.com/office/drawing/2014/main" id="{0DFBF2F7-CB2E-425F-B5CE-64C8016FDF20}"/>
              </a:ext>
            </a:extLst>
          </p:cNvPr>
          <p:cNvSpPr/>
          <p:nvPr/>
        </p:nvSpPr>
        <p:spPr>
          <a:xfrm>
            <a:off x="5618283" y="1251524"/>
            <a:ext cx="2341984" cy="820870"/>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Adolescent</a:t>
            </a:r>
          </a:p>
        </p:txBody>
      </p:sp>
      <p:sp>
        <p:nvSpPr>
          <p:cNvPr id="11" name="Rectangle: Rounded Corners 10">
            <a:extLst>
              <a:ext uri="{FF2B5EF4-FFF2-40B4-BE49-F238E27FC236}">
                <a16:creationId xmlns:a16="http://schemas.microsoft.com/office/drawing/2014/main" id="{D490CB44-DA17-47D8-AC7C-676D5E850277}"/>
              </a:ext>
            </a:extLst>
          </p:cNvPr>
          <p:cNvSpPr/>
          <p:nvPr/>
        </p:nvSpPr>
        <p:spPr>
          <a:xfrm>
            <a:off x="9531669" y="1242842"/>
            <a:ext cx="2156762" cy="908831"/>
          </a:xfrm>
          <a:prstGeom prst="roundRect">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Adult</a:t>
            </a:r>
          </a:p>
        </p:txBody>
      </p:sp>
      <p:sp>
        <p:nvSpPr>
          <p:cNvPr id="12" name="TextBox 11">
            <a:extLst>
              <a:ext uri="{FF2B5EF4-FFF2-40B4-BE49-F238E27FC236}">
                <a16:creationId xmlns:a16="http://schemas.microsoft.com/office/drawing/2014/main" id="{17125AEA-E48A-4925-B82D-4F698400AEDB}"/>
              </a:ext>
            </a:extLst>
          </p:cNvPr>
          <p:cNvSpPr txBox="1"/>
          <p:nvPr/>
        </p:nvSpPr>
        <p:spPr>
          <a:xfrm>
            <a:off x="8002849" y="2369403"/>
            <a:ext cx="1474475" cy="307777"/>
          </a:xfrm>
          <a:prstGeom prst="rect">
            <a:avLst/>
          </a:prstGeom>
          <a:noFill/>
        </p:spPr>
        <p:txBody>
          <a:bodyPr wrap="none" rtlCol="0">
            <a:spAutoFit/>
          </a:bodyPr>
          <a:lstStyle/>
          <a:p>
            <a:r>
              <a:rPr lang="en-US" sz="1400" dirty="0">
                <a:solidFill>
                  <a:srgbClr val="000000"/>
                </a:solidFill>
              </a:rPr>
              <a:t>Acute Nicotine</a:t>
            </a:r>
          </a:p>
        </p:txBody>
      </p:sp>
      <p:sp>
        <p:nvSpPr>
          <p:cNvPr id="13" name="TextBox 12">
            <a:extLst>
              <a:ext uri="{FF2B5EF4-FFF2-40B4-BE49-F238E27FC236}">
                <a16:creationId xmlns:a16="http://schemas.microsoft.com/office/drawing/2014/main" id="{81D6271A-1FB0-4991-B178-B93F24411F50}"/>
              </a:ext>
            </a:extLst>
          </p:cNvPr>
          <p:cNvSpPr txBox="1"/>
          <p:nvPr/>
        </p:nvSpPr>
        <p:spPr>
          <a:xfrm>
            <a:off x="8194168" y="3089522"/>
            <a:ext cx="1091837" cy="307777"/>
          </a:xfrm>
          <a:prstGeom prst="rect">
            <a:avLst/>
          </a:prstGeom>
          <a:noFill/>
        </p:spPr>
        <p:txBody>
          <a:bodyPr wrap="none" rtlCol="0">
            <a:spAutoFit/>
          </a:bodyPr>
          <a:lstStyle/>
          <a:p>
            <a:r>
              <a:rPr lang="en-US" sz="1400" dirty="0">
                <a:solidFill>
                  <a:srgbClr val="000000"/>
                </a:solidFill>
              </a:rPr>
              <a:t>Sensitivity</a:t>
            </a:r>
          </a:p>
        </p:txBody>
      </p:sp>
      <p:sp>
        <p:nvSpPr>
          <p:cNvPr id="14" name="TextBox 13">
            <a:extLst>
              <a:ext uri="{FF2B5EF4-FFF2-40B4-BE49-F238E27FC236}">
                <a16:creationId xmlns:a16="http://schemas.microsoft.com/office/drawing/2014/main" id="{918567BA-F4B6-4764-BEA5-D4BB78EF57E8}"/>
              </a:ext>
            </a:extLst>
          </p:cNvPr>
          <p:cNvSpPr txBox="1"/>
          <p:nvPr/>
        </p:nvSpPr>
        <p:spPr>
          <a:xfrm>
            <a:off x="8150966" y="3691923"/>
            <a:ext cx="1178240" cy="523220"/>
          </a:xfrm>
          <a:prstGeom prst="rect">
            <a:avLst/>
          </a:prstGeom>
          <a:noFill/>
        </p:spPr>
        <p:txBody>
          <a:bodyPr wrap="none" rtlCol="0">
            <a:spAutoFit/>
          </a:bodyPr>
          <a:lstStyle/>
          <a:p>
            <a:pPr algn="ctr"/>
            <a:r>
              <a:rPr lang="en-US" sz="1400" dirty="0">
                <a:solidFill>
                  <a:srgbClr val="000000"/>
                </a:solidFill>
              </a:rPr>
              <a:t>Nicotine</a:t>
            </a:r>
          </a:p>
          <a:p>
            <a:pPr algn="ctr"/>
            <a:r>
              <a:rPr lang="en-US" sz="1400" dirty="0">
                <a:solidFill>
                  <a:srgbClr val="000000"/>
                </a:solidFill>
              </a:rPr>
              <a:t>Withdrawal</a:t>
            </a:r>
          </a:p>
        </p:txBody>
      </p:sp>
      <p:sp>
        <p:nvSpPr>
          <p:cNvPr id="15" name="TextBox 14">
            <a:extLst>
              <a:ext uri="{FF2B5EF4-FFF2-40B4-BE49-F238E27FC236}">
                <a16:creationId xmlns:a16="http://schemas.microsoft.com/office/drawing/2014/main" id="{77387B73-DF89-4948-82DB-CB0CEA251BBC}"/>
              </a:ext>
            </a:extLst>
          </p:cNvPr>
          <p:cNvSpPr txBox="1"/>
          <p:nvPr/>
        </p:nvSpPr>
        <p:spPr>
          <a:xfrm>
            <a:off x="8178298" y="4400789"/>
            <a:ext cx="1123576" cy="523220"/>
          </a:xfrm>
          <a:prstGeom prst="rect">
            <a:avLst/>
          </a:prstGeom>
          <a:noFill/>
        </p:spPr>
        <p:txBody>
          <a:bodyPr wrap="none" rtlCol="0">
            <a:spAutoFit/>
          </a:bodyPr>
          <a:lstStyle/>
          <a:p>
            <a:pPr algn="ctr"/>
            <a:r>
              <a:rPr lang="en-US" sz="1400" dirty="0">
                <a:solidFill>
                  <a:srgbClr val="000000"/>
                </a:solidFill>
              </a:rPr>
              <a:t>High Dose</a:t>
            </a:r>
          </a:p>
          <a:p>
            <a:pPr algn="ctr"/>
            <a:r>
              <a:rPr lang="en-US" sz="1400" dirty="0">
                <a:solidFill>
                  <a:srgbClr val="000000"/>
                </a:solidFill>
              </a:rPr>
              <a:t>of Nicotine</a:t>
            </a:r>
          </a:p>
        </p:txBody>
      </p:sp>
      <p:sp>
        <p:nvSpPr>
          <p:cNvPr id="16" name="TextBox 15">
            <a:extLst>
              <a:ext uri="{FF2B5EF4-FFF2-40B4-BE49-F238E27FC236}">
                <a16:creationId xmlns:a16="http://schemas.microsoft.com/office/drawing/2014/main" id="{050328BA-7234-4CD2-9FFA-ECD59DD5E095}"/>
              </a:ext>
            </a:extLst>
          </p:cNvPr>
          <p:cNvSpPr txBox="1"/>
          <p:nvPr/>
        </p:nvSpPr>
        <p:spPr>
          <a:xfrm>
            <a:off x="8069855" y="5129688"/>
            <a:ext cx="1340463" cy="523220"/>
          </a:xfrm>
          <a:prstGeom prst="rect">
            <a:avLst/>
          </a:prstGeom>
          <a:noFill/>
        </p:spPr>
        <p:txBody>
          <a:bodyPr wrap="none" rtlCol="0">
            <a:spAutoFit/>
          </a:bodyPr>
          <a:lstStyle/>
          <a:p>
            <a:pPr algn="ctr"/>
            <a:r>
              <a:rPr lang="en-US" sz="1400" dirty="0">
                <a:solidFill>
                  <a:srgbClr val="000000"/>
                </a:solidFill>
              </a:rPr>
              <a:t>Nicotine</a:t>
            </a:r>
          </a:p>
          <a:p>
            <a:pPr algn="ctr"/>
            <a:r>
              <a:rPr lang="en-US" sz="1400" dirty="0">
                <a:solidFill>
                  <a:srgbClr val="000000"/>
                </a:solidFill>
              </a:rPr>
              <a:t>Pretreatment</a:t>
            </a:r>
          </a:p>
        </p:txBody>
      </p:sp>
      <p:sp>
        <p:nvSpPr>
          <p:cNvPr id="17" name="Rectangle: Rounded Corners 16">
            <a:extLst>
              <a:ext uri="{FF2B5EF4-FFF2-40B4-BE49-F238E27FC236}">
                <a16:creationId xmlns:a16="http://schemas.microsoft.com/office/drawing/2014/main" id="{F0E01510-422D-430D-B9A2-D3CB9FF6CF73}"/>
              </a:ext>
            </a:extLst>
          </p:cNvPr>
          <p:cNvSpPr/>
          <p:nvPr/>
        </p:nvSpPr>
        <p:spPr>
          <a:xfrm>
            <a:off x="5628696" y="2203957"/>
            <a:ext cx="2326666" cy="65498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Enhances locomotor activity</a:t>
            </a:r>
          </a:p>
        </p:txBody>
      </p:sp>
      <p:sp>
        <p:nvSpPr>
          <p:cNvPr id="19" name="Rectangle: Rounded Corners 18">
            <a:extLst>
              <a:ext uri="{FF2B5EF4-FFF2-40B4-BE49-F238E27FC236}">
                <a16:creationId xmlns:a16="http://schemas.microsoft.com/office/drawing/2014/main" id="{B3741F6D-688D-4F08-A25C-C04E97B4A0C8}"/>
              </a:ext>
            </a:extLst>
          </p:cNvPr>
          <p:cNvSpPr/>
          <p:nvPr/>
        </p:nvSpPr>
        <p:spPr>
          <a:xfrm>
            <a:off x="5618286" y="2918078"/>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 sensitive to rewarding effects</a:t>
            </a:r>
          </a:p>
        </p:txBody>
      </p:sp>
      <p:sp>
        <p:nvSpPr>
          <p:cNvPr id="20" name="Rectangle: Rounded Corners 19">
            <a:extLst>
              <a:ext uri="{FF2B5EF4-FFF2-40B4-BE49-F238E27FC236}">
                <a16:creationId xmlns:a16="http://schemas.microsoft.com/office/drawing/2014/main" id="{B44F18BA-29AC-48D1-B73C-6D5EAFB82198}"/>
              </a:ext>
            </a:extLst>
          </p:cNvPr>
          <p:cNvSpPr/>
          <p:nvPr/>
        </p:nvSpPr>
        <p:spPr>
          <a:xfrm>
            <a:off x="5618286" y="3632199"/>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Display blunted withdrawal symptoms</a:t>
            </a:r>
          </a:p>
        </p:txBody>
      </p:sp>
      <p:sp>
        <p:nvSpPr>
          <p:cNvPr id="21" name="Rectangle: Rounded Corners 20">
            <a:extLst>
              <a:ext uri="{FF2B5EF4-FFF2-40B4-BE49-F238E27FC236}">
                <a16:creationId xmlns:a16="http://schemas.microsoft.com/office/drawing/2014/main" id="{FB6C7AE6-A555-4482-B859-F830F43F5598}"/>
              </a:ext>
            </a:extLst>
          </p:cNvPr>
          <p:cNvSpPr/>
          <p:nvPr/>
        </p:nvSpPr>
        <p:spPr>
          <a:xfrm>
            <a:off x="5618286" y="4343066"/>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Well tolerated; lowers aversion to high doses later in life</a:t>
            </a:r>
          </a:p>
        </p:txBody>
      </p:sp>
      <p:sp>
        <p:nvSpPr>
          <p:cNvPr id="22" name="Rectangle: Rounded Corners 21">
            <a:extLst>
              <a:ext uri="{FF2B5EF4-FFF2-40B4-BE49-F238E27FC236}">
                <a16:creationId xmlns:a16="http://schemas.microsoft.com/office/drawing/2014/main" id="{8B85C874-7BA8-4024-B00D-2302DB03DF0B}"/>
              </a:ext>
            </a:extLst>
          </p:cNvPr>
          <p:cNvSpPr/>
          <p:nvPr/>
        </p:nvSpPr>
        <p:spPr>
          <a:xfrm>
            <a:off x="5618286" y="5053933"/>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Enhances acquisition of cocaine, meth and alcohol</a:t>
            </a:r>
          </a:p>
        </p:txBody>
      </p:sp>
      <p:sp>
        <p:nvSpPr>
          <p:cNvPr id="23" name="Rectangle: Rounded Corners 22">
            <a:extLst>
              <a:ext uri="{FF2B5EF4-FFF2-40B4-BE49-F238E27FC236}">
                <a16:creationId xmlns:a16="http://schemas.microsoft.com/office/drawing/2014/main" id="{BF5E0B41-DD2D-49D2-97B2-F5C6A15D13A4}"/>
              </a:ext>
            </a:extLst>
          </p:cNvPr>
          <p:cNvSpPr/>
          <p:nvPr/>
        </p:nvSpPr>
        <p:spPr>
          <a:xfrm>
            <a:off x="9531445" y="2203957"/>
            <a:ext cx="2207037" cy="725172"/>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Decreases locomotor activity</a:t>
            </a:r>
          </a:p>
        </p:txBody>
      </p:sp>
      <p:sp>
        <p:nvSpPr>
          <p:cNvPr id="24" name="Rectangle: Rounded Corners 23">
            <a:extLst>
              <a:ext uri="{FF2B5EF4-FFF2-40B4-BE49-F238E27FC236}">
                <a16:creationId xmlns:a16="http://schemas.microsoft.com/office/drawing/2014/main" id="{47D620A6-A5F3-49E5-980E-E50024E36B17}"/>
              </a:ext>
            </a:extLst>
          </p:cNvPr>
          <p:cNvSpPr/>
          <p:nvPr/>
        </p:nvSpPr>
        <p:spPr>
          <a:xfrm>
            <a:off x="9527763" y="2919404"/>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 sensitive to aversive effects</a:t>
            </a:r>
          </a:p>
        </p:txBody>
      </p:sp>
      <p:sp>
        <p:nvSpPr>
          <p:cNvPr id="25" name="Rectangle: Rounded Corners 24">
            <a:extLst>
              <a:ext uri="{FF2B5EF4-FFF2-40B4-BE49-F238E27FC236}">
                <a16:creationId xmlns:a16="http://schemas.microsoft.com/office/drawing/2014/main" id="{59AFF1A0-B8A8-49A3-8206-50F0B4013A22}"/>
              </a:ext>
            </a:extLst>
          </p:cNvPr>
          <p:cNvSpPr/>
          <p:nvPr/>
        </p:nvSpPr>
        <p:spPr>
          <a:xfrm>
            <a:off x="9531669" y="3626507"/>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Display more severe withdrawal symptoms</a:t>
            </a:r>
          </a:p>
        </p:txBody>
      </p:sp>
      <p:sp>
        <p:nvSpPr>
          <p:cNvPr id="26" name="Rectangle: Rounded Corners 25">
            <a:extLst>
              <a:ext uri="{FF2B5EF4-FFF2-40B4-BE49-F238E27FC236}">
                <a16:creationId xmlns:a16="http://schemas.microsoft.com/office/drawing/2014/main" id="{B357ED46-F406-4964-9C95-0574BEBD31CE}"/>
              </a:ext>
            </a:extLst>
          </p:cNvPr>
          <p:cNvSpPr/>
          <p:nvPr/>
        </p:nvSpPr>
        <p:spPr>
          <a:xfrm>
            <a:off x="9531669" y="4339952"/>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Aversive</a:t>
            </a:r>
          </a:p>
        </p:txBody>
      </p:sp>
      <p:sp>
        <p:nvSpPr>
          <p:cNvPr id="27" name="Rectangle: Rounded Corners 26">
            <a:extLst>
              <a:ext uri="{FF2B5EF4-FFF2-40B4-BE49-F238E27FC236}">
                <a16:creationId xmlns:a16="http://schemas.microsoft.com/office/drawing/2014/main" id="{18F0736F-0D94-475F-ADD2-9E3C3F447ED2}"/>
              </a:ext>
            </a:extLst>
          </p:cNvPr>
          <p:cNvSpPr/>
          <p:nvPr/>
        </p:nvSpPr>
        <p:spPr>
          <a:xfrm>
            <a:off x="9524083" y="5050639"/>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No effects on psychostimulant or alcohol self-administration</a:t>
            </a:r>
          </a:p>
        </p:txBody>
      </p:sp>
      <p:sp>
        <p:nvSpPr>
          <p:cNvPr id="29" name="TextBox 28">
            <a:extLst>
              <a:ext uri="{FF2B5EF4-FFF2-40B4-BE49-F238E27FC236}">
                <a16:creationId xmlns:a16="http://schemas.microsoft.com/office/drawing/2014/main" id="{2AF67553-9C34-4902-A251-76476898CD98}"/>
              </a:ext>
            </a:extLst>
          </p:cNvPr>
          <p:cNvSpPr txBox="1"/>
          <p:nvPr/>
        </p:nvSpPr>
        <p:spPr>
          <a:xfrm>
            <a:off x="241854" y="5652908"/>
            <a:ext cx="2374368" cy="307777"/>
          </a:xfrm>
          <a:prstGeom prst="rect">
            <a:avLst/>
          </a:prstGeom>
          <a:noFill/>
        </p:spPr>
        <p:txBody>
          <a:bodyPr wrap="none" rtlCol="0">
            <a:spAutoFit/>
          </a:bodyPr>
          <a:lstStyle/>
          <a:p>
            <a:r>
              <a:rPr lang="en-US" sz="1400" dirty="0">
                <a:solidFill>
                  <a:schemeClr val="tx2"/>
                </a:solidFill>
              </a:rPr>
              <a:t>Source: Child Mind Institute</a:t>
            </a:r>
          </a:p>
        </p:txBody>
      </p:sp>
    </p:spTree>
    <p:extLst>
      <p:ext uri="{BB962C8B-B14F-4D97-AF65-F5344CB8AC3E}">
        <p14:creationId xmlns:p14="http://schemas.microsoft.com/office/powerpoint/2010/main" val="2216181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69BE-A104-EB46-AD62-220DA5C8E6E3}"/>
              </a:ext>
            </a:extLst>
          </p:cNvPr>
          <p:cNvSpPr>
            <a:spLocks noGrp="1"/>
          </p:cNvSpPr>
          <p:nvPr>
            <p:ph type="title"/>
          </p:nvPr>
        </p:nvSpPr>
        <p:spPr/>
        <p:txBody>
          <a:bodyPr>
            <a:normAutofit/>
          </a:bodyPr>
          <a:lstStyle/>
          <a:p>
            <a:r>
              <a:rPr lang="en-US" dirty="0"/>
              <a:t>Risk of progressing to cigarettes</a:t>
            </a:r>
          </a:p>
        </p:txBody>
      </p:sp>
      <p:pic>
        <p:nvPicPr>
          <p:cNvPr id="7" name="Content Placeholder 6">
            <a:extLst>
              <a:ext uri="{FF2B5EF4-FFF2-40B4-BE49-F238E27FC236}">
                <a16:creationId xmlns:a16="http://schemas.microsoft.com/office/drawing/2014/main" id="{41CD8765-5159-B34C-A9CF-F21E09E7E0D5}"/>
              </a:ext>
            </a:extLst>
          </p:cNvPr>
          <p:cNvPicPr>
            <a:picLocks noGrp="1" noChangeAspect="1"/>
          </p:cNvPicPr>
          <p:nvPr>
            <p:ph idx="1"/>
          </p:nvPr>
        </p:nvPicPr>
        <p:blipFill>
          <a:blip r:embed="rId3"/>
          <a:stretch>
            <a:fillRect/>
          </a:stretch>
        </p:blipFill>
        <p:spPr>
          <a:xfrm>
            <a:off x="4967287" y="2065159"/>
            <a:ext cx="2257425" cy="2028825"/>
          </a:xfrm>
          <a:prstGeom prst="rect">
            <a:avLst/>
          </a:prstGeom>
        </p:spPr>
      </p:pic>
      <p:pic>
        <p:nvPicPr>
          <p:cNvPr id="8" name="Picture 7">
            <a:extLst>
              <a:ext uri="{FF2B5EF4-FFF2-40B4-BE49-F238E27FC236}">
                <a16:creationId xmlns:a16="http://schemas.microsoft.com/office/drawing/2014/main" id="{E72207FB-6341-4549-AE83-EBACA76DAFD8}"/>
              </a:ext>
            </a:extLst>
          </p:cNvPr>
          <p:cNvPicPr>
            <a:picLocks noChangeAspect="1"/>
          </p:cNvPicPr>
          <p:nvPr/>
        </p:nvPicPr>
        <p:blipFill>
          <a:blip r:embed="rId4"/>
          <a:stretch>
            <a:fillRect/>
          </a:stretch>
        </p:blipFill>
        <p:spPr>
          <a:xfrm>
            <a:off x="1804339" y="2302362"/>
            <a:ext cx="2907882" cy="1633861"/>
          </a:xfrm>
          <a:prstGeom prst="rect">
            <a:avLst/>
          </a:prstGeom>
        </p:spPr>
      </p:pic>
      <p:pic>
        <p:nvPicPr>
          <p:cNvPr id="9" name="Picture 8">
            <a:extLst>
              <a:ext uri="{FF2B5EF4-FFF2-40B4-BE49-F238E27FC236}">
                <a16:creationId xmlns:a16="http://schemas.microsoft.com/office/drawing/2014/main" id="{2DAF658B-2132-6A4A-BA9D-E16AAF695914}"/>
              </a:ext>
            </a:extLst>
          </p:cNvPr>
          <p:cNvPicPr>
            <a:picLocks noChangeAspect="1"/>
          </p:cNvPicPr>
          <p:nvPr/>
        </p:nvPicPr>
        <p:blipFill>
          <a:blip r:embed="rId5"/>
          <a:stretch>
            <a:fillRect/>
          </a:stretch>
        </p:blipFill>
        <p:spPr>
          <a:xfrm>
            <a:off x="7315200" y="2242472"/>
            <a:ext cx="2644834" cy="1753640"/>
          </a:xfrm>
          <a:prstGeom prst="rect">
            <a:avLst/>
          </a:prstGeom>
        </p:spPr>
      </p:pic>
      <p:sp>
        <p:nvSpPr>
          <p:cNvPr id="3" name="TextBox 2">
            <a:extLst>
              <a:ext uri="{FF2B5EF4-FFF2-40B4-BE49-F238E27FC236}">
                <a16:creationId xmlns:a16="http://schemas.microsoft.com/office/drawing/2014/main" id="{3D2D165E-1144-2B4F-A11D-5744DCD5AB55}"/>
              </a:ext>
            </a:extLst>
          </p:cNvPr>
          <p:cNvSpPr txBox="1"/>
          <p:nvPr/>
        </p:nvSpPr>
        <p:spPr>
          <a:xfrm>
            <a:off x="546265" y="4281757"/>
            <a:ext cx="9521660" cy="1107996"/>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solidFill>
                  <a:schemeClr val="tx2"/>
                </a:solidFill>
              </a:rPr>
              <a:t>Among 12- to 15-year olds considered low-risk for smoking, vaping was associated with a 9x increase in their odds of smoking</a:t>
            </a:r>
          </a:p>
          <a:p>
            <a:pPr>
              <a:buClr>
                <a:schemeClr val="tx1"/>
              </a:buClr>
            </a:pPr>
            <a:endParaRPr lang="en-US" dirty="0"/>
          </a:p>
        </p:txBody>
      </p:sp>
      <p:sp>
        <p:nvSpPr>
          <p:cNvPr id="10" name="TextBox 9">
            <a:extLst>
              <a:ext uri="{FF2B5EF4-FFF2-40B4-BE49-F238E27FC236}">
                <a16:creationId xmlns:a16="http://schemas.microsoft.com/office/drawing/2014/main" id="{3D2D165E-1144-2B4F-A11D-5744DCD5AB55}"/>
              </a:ext>
            </a:extLst>
          </p:cNvPr>
          <p:cNvSpPr txBox="1"/>
          <p:nvPr/>
        </p:nvSpPr>
        <p:spPr>
          <a:xfrm>
            <a:off x="546265" y="1407634"/>
            <a:ext cx="9893135" cy="461665"/>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solidFill>
                  <a:schemeClr val="tx2"/>
                </a:solidFill>
              </a:rPr>
              <a:t>Adolescent vaping increases the odds of smoking about fourfold </a:t>
            </a:r>
            <a:endParaRPr lang="en-US" dirty="0">
              <a:solidFill>
                <a:schemeClr val="tx2"/>
              </a:solidFill>
            </a:endParaRPr>
          </a:p>
        </p:txBody>
      </p:sp>
      <p:sp>
        <p:nvSpPr>
          <p:cNvPr id="11" name="TextBox 10">
            <a:extLst>
              <a:ext uri="{FF2B5EF4-FFF2-40B4-BE49-F238E27FC236}">
                <a16:creationId xmlns:a16="http://schemas.microsoft.com/office/drawing/2014/main" id="{D0211007-B986-406A-AD9E-97A6E27FE699}"/>
              </a:ext>
            </a:extLst>
          </p:cNvPr>
          <p:cNvSpPr txBox="1"/>
          <p:nvPr/>
        </p:nvSpPr>
        <p:spPr>
          <a:xfrm>
            <a:off x="265212" y="5634691"/>
            <a:ext cx="2871299" cy="307777"/>
          </a:xfrm>
          <a:prstGeom prst="rect">
            <a:avLst/>
          </a:prstGeom>
          <a:noFill/>
        </p:spPr>
        <p:txBody>
          <a:bodyPr wrap="none" rtlCol="0">
            <a:spAutoFit/>
          </a:bodyPr>
          <a:lstStyle/>
          <a:p>
            <a:r>
              <a:rPr lang="en-US" sz="1400" dirty="0">
                <a:solidFill>
                  <a:schemeClr val="tx2"/>
                </a:solidFill>
              </a:rPr>
              <a:t>Sources: Soneji et al., 2017; 2018</a:t>
            </a:r>
          </a:p>
        </p:txBody>
      </p:sp>
      <p:sp>
        <p:nvSpPr>
          <p:cNvPr id="13" name="Slide Number Placeholder 2">
            <a:extLst>
              <a:ext uri="{FF2B5EF4-FFF2-40B4-BE49-F238E27FC236}">
                <a16:creationId xmlns:a16="http://schemas.microsoft.com/office/drawing/2014/main" id="{5A932413-7C5D-4AA0-BA87-39DF76A2C35C}"/>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39</a:t>
            </a:fld>
            <a:endParaRPr lang="en-US" dirty="0"/>
          </a:p>
        </p:txBody>
      </p:sp>
    </p:spTree>
    <p:extLst>
      <p:ext uri="{BB962C8B-B14F-4D97-AF65-F5344CB8AC3E}">
        <p14:creationId xmlns:p14="http://schemas.microsoft.com/office/powerpoint/2010/main" val="186605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649918" y="1376039"/>
            <a:ext cx="10820031" cy="3826276"/>
          </a:xfrm>
        </p:spPr>
        <p:txBody>
          <a:bodyPr>
            <a:normAutofit/>
          </a:bodyPr>
          <a:lstStyle/>
          <a:p>
            <a:pPr marL="0" indent="0">
              <a:buNone/>
            </a:pPr>
            <a:r>
              <a:rPr lang="en-US" dirty="0"/>
              <a:t>Vaping is the act of inhaling and exhaling the aerosol, often referred to as “vapor,” produced by an e-cigarette or similar device. Components include:</a:t>
            </a:r>
            <a:br>
              <a:rPr lang="en-US" dirty="0"/>
            </a:br>
            <a:endParaRPr lang="en-US" dirty="0"/>
          </a:p>
          <a:p>
            <a:pPr lvl="1"/>
            <a:r>
              <a:rPr lang="en-US" dirty="0"/>
              <a:t>Cartridge or reservoir to hold a e-liquid</a:t>
            </a:r>
          </a:p>
          <a:p>
            <a:pPr lvl="1"/>
            <a:r>
              <a:rPr lang="en-US" dirty="0"/>
              <a:t>Heating element (atomizer)</a:t>
            </a:r>
          </a:p>
          <a:p>
            <a:pPr lvl="1"/>
            <a:r>
              <a:rPr lang="en-US" dirty="0"/>
              <a:t>Power source (battery)</a:t>
            </a:r>
          </a:p>
          <a:p>
            <a:pPr lvl="1"/>
            <a:r>
              <a:rPr lang="en-US" dirty="0"/>
              <a:t>Mouthpiece to inhale</a:t>
            </a:r>
          </a:p>
          <a:p>
            <a:pPr lvl="1"/>
            <a:endParaRPr lang="en-US" dirty="0"/>
          </a:p>
          <a:p>
            <a:pPr marL="0" indent="0">
              <a:buNone/>
            </a:pPr>
            <a:endParaRPr lang="en-US" sz="1200" dirty="0"/>
          </a:p>
        </p:txBody>
      </p:sp>
      <p:sp>
        <p:nvSpPr>
          <p:cNvPr id="2" name="Title 1"/>
          <p:cNvSpPr>
            <a:spLocks noGrp="1"/>
          </p:cNvSpPr>
          <p:nvPr>
            <p:ph type="title"/>
          </p:nvPr>
        </p:nvSpPr>
        <p:spPr/>
        <p:txBody>
          <a:bodyPr/>
          <a:lstStyle/>
          <a:p>
            <a:r>
              <a:rPr lang="en-US" dirty="0"/>
              <a:t>What is vaping?</a:t>
            </a:r>
          </a:p>
        </p:txBody>
      </p:sp>
      <p:pic>
        <p:nvPicPr>
          <p:cNvPr id="4" name="Content Placeholder 7">
            <a:extLst>
              <a:ext uri="{FF2B5EF4-FFF2-40B4-BE49-F238E27FC236}">
                <a16:creationId xmlns:a16="http://schemas.microsoft.com/office/drawing/2014/main" id="{10082D18-0615-1846-B1B2-8321B6DD3BBF}"/>
              </a:ext>
            </a:extLst>
          </p:cNvPr>
          <p:cNvPicPr>
            <a:picLocks noGrp="1" noChangeAspect="1"/>
          </p:cNvPicPr>
          <p:nvPr>
            <p:ph idx="1"/>
          </p:nvPr>
        </p:nvPicPr>
        <p:blipFill>
          <a:blip r:embed="rId3" cstate="email">
            <a:clrChange>
              <a:clrFrom>
                <a:srgbClr val="E8E8E8"/>
              </a:clrFrom>
              <a:clrTo>
                <a:srgbClr val="E8E8E8">
                  <a:alpha val="0"/>
                </a:srgbClr>
              </a:clrTo>
            </a:clrChange>
            <a:extLst>
              <a:ext uri="{28A0092B-C50C-407E-A947-70E740481C1C}">
                <a14:useLocalDpi xmlns:a14="http://schemas.microsoft.com/office/drawing/2010/main"/>
              </a:ext>
            </a:extLst>
          </a:blip>
          <a:stretch>
            <a:fillRect/>
          </a:stretch>
        </p:blipFill>
        <p:spPr>
          <a:xfrm>
            <a:off x="5273702" y="3429000"/>
            <a:ext cx="6313640" cy="2558113"/>
          </a:xfrm>
        </p:spPr>
      </p:pic>
      <p:sp>
        <p:nvSpPr>
          <p:cNvPr id="5" name="Slide Number Placeholder 2">
            <a:extLst>
              <a:ext uri="{FF2B5EF4-FFF2-40B4-BE49-F238E27FC236}">
                <a16:creationId xmlns:a16="http://schemas.microsoft.com/office/drawing/2014/main" id="{AF9FA00E-FC90-47EA-A8D8-3746B382A482}"/>
              </a:ext>
            </a:extLst>
          </p:cNvPr>
          <p:cNvSpPr txBox="1">
            <a:spLocks/>
          </p:cNvSpPr>
          <p:nvPr/>
        </p:nvSpPr>
        <p:spPr>
          <a:xfrm>
            <a:off x="1981200" y="630015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634D2A0-D88B-48E9-9263-2336432C13C1}" type="slidenum">
              <a:rPr lang="en-US" sz="1400">
                <a:solidFill>
                  <a:schemeClr val="tx2"/>
                </a:solidFill>
              </a:rPr>
              <a:pPr>
                <a:defRPr/>
              </a:pPr>
              <a:t>4</a:t>
            </a:fld>
            <a:endParaRPr lang="en-US" sz="1400" dirty="0">
              <a:solidFill>
                <a:schemeClr val="tx2"/>
              </a:solidFill>
            </a:endParaRPr>
          </a:p>
        </p:txBody>
      </p:sp>
      <p:sp>
        <p:nvSpPr>
          <p:cNvPr id="3" name="Slide Number Placeholder 2">
            <a:extLst>
              <a:ext uri="{FF2B5EF4-FFF2-40B4-BE49-F238E27FC236}">
                <a16:creationId xmlns:a16="http://schemas.microsoft.com/office/drawing/2014/main" id="{81557B22-3FBC-4F1B-B44B-347C8EC13A69}"/>
              </a:ext>
            </a:extLst>
          </p:cNvPr>
          <p:cNvSpPr>
            <a:spLocks noGrp="1"/>
          </p:cNvSpPr>
          <p:nvPr>
            <p:ph type="sldNum" sz="quarter" idx="12"/>
          </p:nvPr>
        </p:nvSpPr>
        <p:spPr/>
        <p:txBody>
          <a:bodyPr/>
          <a:lstStyle/>
          <a:p>
            <a:fld id="{4BCD7EC4-FBAE-BE45-AB6C-9493448CF961}" type="slidenum">
              <a:rPr lang="en-US" smtClean="0"/>
              <a:pPr/>
              <a:t>4</a:t>
            </a:fld>
            <a:endParaRPr lang="en-US" dirty="0"/>
          </a:p>
        </p:txBody>
      </p:sp>
    </p:spTree>
    <p:extLst>
      <p:ext uri="{BB962C8B-B14F-4D97-AF65-F5344CB8AC3E}">
        <p14:creationId xmlns:p14="http://schemas.microsoft.com/office/powerpoint/2010/main" val="2394368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lnSpc>
                <a:spcPct val="100000"/>
              </a:lnSpc>
            </a:pPr>
            <a:r>
              <a:rPr lang="en-US" dirty="0"/>
              <a:t>Use of multiple nicotine products is common</a:t>
            </a:r>
          </a:p>
        </p:txBody>
      </p:sp>
      <p:sp>
        <p:nvSpPr>
          <p:cNvPr id="4" name="Content Placeholder 3"/>
          <p:cNvSpPr>
            <a:spLocks noGrp="1"/>
          </p:cNvSpPr>
          <p:nvPr>
            <p:ph idx="1"/>
          </p:nvPr>
        </p:nvSpPr>
        <p:spPr>
          <a:noFill/>
        </p:spPr>
        <p:txBody>
          <a:bodyPr>
            <a:normAutofit/>
          </a:bodyPr>
          <a:lstStyle/>
          <a:p>
            <a:pPr>
              <a:lnSpc>
                <a:spcPct val="110000"/>
              </a:lnSpc>
            </a:pPr>
            <a:r>
              <a:rPr lang="en-US" b="1" dirty="0">
                <a:solidFill>
                  <a:schemeClr val="tx1"/>
                </a:solidFill>
              </a:rPr>
              <a:t>1 in 3 </a:t>
            </a:r>
            <a:r>
              <a:rPr lang="en-US" dirty="0"/>
              <a:t>middle and high school students who use nicotine products use </a:t>
            </a:r>
            <a:r>
              <a:rPr lang="en-US" b="1" dirty="0">
                <a:solidFill>
                  <a:schemeClr val="tx1"/>
                </a:solidFill>
              </a:rPr>
              <a:t>two or more </a:t>
            </a:r>
          </a:p>
          <a:p>
            <a:pPr>
              <a:lnSpc>
                <a:spcPct val="110000"/>
              </a:lnSpc>
            </a:pPr>
            <a:r>
              <a:rPr lang="en-US" dirty="0"/>
              <a:t>Many people who use e-cigarettes to quit smoking become ‘dual users’ </a:t>
            </a:r>
          </a:p>
          <a:p>
            <a:pPr>
              <a:lnSpc>
                <a:spcPct val="110000"/>
              </a:lnSpc>
            </a:pPr>
            <a:r>
              <a:rPr lang="en-US" dirty="0"/>
              <a:t>Use of multiple nicotine products increases the risk of addiction</a:t>
            </a:r>
          </a:p>
          <a:p>
            <a:endParaRPr lang="en-US" dirty="0"/>
          </a:p>
        </p:txBody>
      </p:sp>
      <p:sp>
        <p:nvSpPr>
          <p:cNvPr id="5" name="Slide Number Placeholder 2">
            <a:extLst>
              <a:ext uri="{FF2B5EF4-FFF2-40B4-BE49-F238E27FC236}">
                <a16:creationId xmlns:a16="http://schemas.microsoft.com/office/drawing/2014/main" id="{2C2E844A-C830-4AB6-9ACD-51630788828F}"/>
              </a:ext>
            </a:extLst>
          </p:cNvPr>
          <p:cNvSpPr>
            <a:spLocks noGrp="1"/>
          </p:cNvSpPr>
          <p:nvPr>
            <p:ph type="sldNum" sz="quarter" idx="12"/>
          </p:nvPr>
        </p:nvSpPr>
        <p:spPr/>
        <p:txBody>
          <a:bodyPr/>
          <a:lstStyle/>
          <a:p>
            <a:pPr>
              <a:defRPr/>
            </a:pPr>
            <a:fld id="{D634D2A0-D88B-48E9-9263-2336432C13C1}" type="slidenum">
              <a:rPr lang="en-US" smtClean="0"/>
              <a:pPr>
                <a:defRPr/>
              </a:pPr>
              <a:t>40</a:t>
            </a:fld>
            <a:endParaRPr lang="en-US" dirty="0"/>
          </a:p>
        </p:txBody>
      </p:sp>
      <p:pic>
        <p:nvPicPr>
          <p:cNvPr id="2" name="Picture 1">
            <a:extLst>
              <a:ext uri="{FF2B5EF4-FFF2-40B4-BE49-F238E27FC236}">
                <a16:creationId xmlns:a16="http://schemas.microsoft.com/office/drawing/2014/main" id="{F4FB4C37-4639-EA43-8774-564FAE01A3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76457" y="1212315"/>
            <a:ext cx="4081646" cy="4206931"/>
          </a:xfrm>
          <a:prstGeom prst="rect">
            <a:avLst/>
          </a:prstGeom>
        </p:spPr>
      </p:pic>
    </p:spTree>
    <p:extLst>
      <p:ext uri="{BB962C8B-B14F-4D97-AF65-F5344CB8AC3E}">
        <p14:creationId xmlns:p14="http://schemas.microsoft.com/office/powerpoint/2010/main" val="3763165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Risk of nicotine addiction</a:t>
            </a:r>
          </a:p>
        </p:txBody>
      </p:sp>
      <p:sp>
        <p:nvSpPr>
          <p:cNvPr id="4" name="Content Placeholder 3"/>
          <p:cNvSpPr>
            <a:spLocks noGrp="1"/>
          </p:cNvSpPr>
          <p:nvPr>
            <p:ph idx="1"/>
          </p:nvPr>
        </p:nvSpPr>
        <p:spPr>
          <a:xfrm>
            <a:off x="534390" y="1320744"/>
            <a:ext cx="8000010" cy="4308531"/>
          </a:xfrm>
        </p:spPr>
        <p:txBody>
          <a:bodyPr>
            <a:normAutofit/>
          </a:bodyPr>
          <a:lstStyle/>
          <a:p>
            <a:r>
              <a:rPr lang="en-US" sz="2700" dirty="0"/>
              <a:t>Because of high nicotine content, many who vape can’t stop – nicotine is a highly addictive drug</a:t>
            </a:r>
          </a:p>
          <a:p>
            <a:r>
              <a:rPr lang="en-US" sz="2700" dirty="0"/>
              <a:t>Vaping is more addictive than cigarette smoking</a:t>
            </a:r>
          </a:p>
          <a:p>
            <a:pPr marL="285750" indent="-285750"/>
            <a:r>
              <a:rPr lang="en-US" sz="2700" dirty="0"/>
              <a:t>Nicotine, like all drugs, changes the structure and function of the brain</a:t>
            </a:r>
          </a:p>
          <a:p>
            <a:r>
              <a:rPr lang="en-US" sz="2700" dirty="0"/>
              <a:t>Addiction risk increases for those with family history or mental health problems</a:t>
            </a:r>
          </a:p>
          <a:p>
            <a:r>
              <a:rPr lang="en-US" sz="2700" dirty="0"/>
              <a:t>Intense withdrawal symptoms – strong cravings, fatigue, irritability, difficulty concentrating</a:t>
            </a:r>
          </a:p>
          <a:p>
            <a:endParaRPr lang="en-US" dirty="0"/>
          </a:p>
        </p:txBody>
      </p:sp>
      <p:sp>
        <p:nvSpPr>
          <p:cNvPr id="5" name="Slide Number Placeholder 2">
            <a:extLst>
              <a:ext uri="{FF2B5EF4-FFF2-40B4-BE49-F238E27FC236}">
                <a16:creationId xmlns:a16="http://schemas.microsoft.com/office/drawing/2014/main" id="{4F18A13A-87F9-4809-95B5-FAA7F917DB32}"/>
              </a:ext>
            </a:extLst>
          </p:cNvPr>
          <p:cNvSpPr>
            <a:spLocks noGrp="1"/>
          </p:cNvSpPr>
          <p:nvPr>
            <p:ph type="sldNum" sz="quarter" idx="12"/>
          </p:nvPr>
        </p:nvSpPr>
        <p:spPr/>
        <p:txBody>
          <a:bodyPr/>
          <a:lstStyle/>
          <a:p>
            <a:pPr>
              <a:defRPr/>
            </a:pPr>
            <a:fld id="{D634D2A0-D88B-48E9-9263-2336432C13C1}" type="slidenum">
              <a:rPr lang="en-US" smtClean="0"/>
              <a:pPr>
                <a:defRPr/>
              </a:pPr>
              <a:t>41</a:t>
            </a:fld>
            <a:endParaRPr lang="en-US" dirty="0"/>
          </a:p>
        </p:txBody>
      </p:sp>
      <p:pic>
        <p:nvPicPr>
          <p:cNvPr id="2" name="Picture 1">
            <a:extLst>
              <a:ext uri="{FF2B5EF4-FFF2-40B4-BE49-F238E27FC236}">
                <a16:creationId xmlns:a16="http://schemas.microsoft.com/office/drawing/2014/main" id="{7FFFA41C-DA67-DC40-9405-7E375D1D75E0}"/>
              </a:ext>
            </a:extLst>
          </p:cNvPr>
          <p:cNvPicPr>
            <a:picLocks noChangeAspect="1"/>
          </p:cNvPicPr>
          <p:nvPr/>
        </p:nvPicPr>
        <p:blipFill>
          <a:blip r:embed="rId3"/>
          <a:stretch>
            <a:fillRect/>
          </a:stretch>
        </p:blipFill>
        <p:spPr>
          <a:xfrm>
            <a:off x="8731685" y="1320745"/>
            <a:ext cx="2906277" cy="3776684"/>
          </a:xfrm>
          <a:prstGeom prst="rect">
            <a:avLst/>
          </a:prstGeom>
        </p:spPr>
      </p:pic>
    </p:spTree>
    <p:extLst>
      <p:ext uri="{BB962C8B-B14F-4D97-AF65-F5344CB8AC3E}">
        <p14:creationId xmlns:p14="http://schemas.microsoft.com/office/powerpoint/2010/main" val="2360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Link to other substance use and addiction</a:t>
            </a:r>
          </a:p>
        </p:txBody>
      </p:sp>
      <p:sp>
        <p:nvSpPr>
          <p:cNvPr id="3" name="Content Placeholder 2"/>
          <p:cNvSpPr>
            <a:spLocks noGrp="1"/>
          </p:cNvSpPr>
          <p:nvPr>
            <p:ph idx="1"/>
          </p:nvPr>
        </p:nvSpPr>
        <p:spPr/>
        <p:txBody>
          <a:bodyPr>
            <a:noAutofit/>
          </a:bodyPr>
          <a:lstStyle/>
          <a:p>
            <a:pPr>
              <a:lnSpc>
                <a:spcPct val="110000"/>
              </a:lnSpc>
            </a:pPr>
            <a:r>
              <a:rPr lang="en-US" dirty="0"/>
              <a:t>Young adults who vaped in the past year: </a:t>
            </a:r>
            <a:br>
              <a:rPr lang="en-US" dirty="0"/>
            </a:br>
            <a:r>
              <a:rPr lang="en-US" dirty="0">
                <a:solidFill>
                  <a:schemeClr val="tx1"/>
                </a:solidFill>
              </a:rPr>
              <a:t>2x higher odds of having tobacco use disorder</a:t>
            </a:r>
          </a:p>
          <a:p>
            <a:pPr>
              <a:lnSpc>
                <a:spcPct val="110000"/>
              </a:lnSpc>
            </a:pPr>
            <a:r>
              <a:rPr lang="en-US" dirty="0"/>
              <a:t>Teens who used e-cigarettes but never marijuana: </a:t>
            </a:r>
            <a:br>
              <a:rPr lang="en-US" dirty="0"/>
            </a:br>
            <a:r>
              <a:rPr lang="en-US" dirty="0">
                <a:solidFill>
                  <a:schemeClr val="tx1"/>
                </a:solidFill>
              </a:rPr>
              <a:t>2-4x higher odds of marijuana use</a:t>
            </a:r>
          </a:p>
          <a:p>
            <a:pPr>
              <a:lnSpc>
                <a:spcPct val="110000"/>
              </a:lnSpc>
            </a:pPr>
            <a:r>
              <a:rPr lang="en-US" dirty="0"/>
              <a:t>Nicotine exposure alters brain and increases vulnerability to other substance use, including marijuana and cocaine</a:t>
            </a:r>
          </a:p>
        </p:txBody>
      </p:sp>
      <p:sp>
        <p:nvSpPr>
          <p:cNvPr id="6" name="Slide Number Placeholder 2">
            <a:extLst>
              <a:ext uri="{FF2B5EF4-FFF2-40B4-BE49-F238E27FC236}">
                <a16:creationId xmlns:a16="http://schemas.microsoft.com/office/drawing/2014/main" id="{25BE96A1-EF87-497D-AF50-FD1E285260F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42</a:t>
            </a:fld>
            <a:endParaRPr lang="en-US" dirty="0"/>
          </a:p>
        </p:txBody>
      </p:sp>
    </p:spTree>
    <p:extLst>
      <p:ext uri="{BB962C8B-B14F-4D97-AF65-F5344CB8AC3E}">
        <p14:creationId xmlns:p14="http://schemas.microsoft.com/office/powerpoint/2010/main" val="2186297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8664-C03F-324E-8417-0FEAF15BEF4D}"/>
              </a:ext>
            </a:extLst>
          </p:cNvPr>
          <p:cNvSpPr>
            <a:spLocks noGrp="1"/>
          </p:cNvSpPr>
          <p:nvPr>
            <p:ph type="title"/>
          </p:nvPr>
        </p:nvSpPr>
        <p:spPr>
          <a:xfrm>
            <a:off x="378542" y="317505"/>
            <a:ext cx="9651283" cy="897614"/>
          </a:xfrm>
        </p:spPr>
        <p:txBody>
          <a:bodyPr/>
          <a:lstStyle/>
          <a:p>
            <a:r>
              <a:rPr lang="en-US" dirty="0"/>
              <a:t>Vaping-related illnesses</a:t>
            </a:r>
          </a:p>
        </p:txBody>
      </p:sp>
      <p:pic>
        <p:nvPicPr>
          <p:cNvPr id="6" name="Content Placeholder 5">
            <a:extLst>
              <a:ext uri="{FF2B5EF4-FFF2-40B4-BE49-F238E27FC236}">
                <a16:creationId xmlns:a16="http://schemas.microsoft.com/office/drawing/2014/main" id="{8119ACE4-D428-7348-9EB4-32B042611EAB}"/>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9679858" y="877035"/>
            <a:ext cx="2133600" cy="2039645"/>
          </a:xfrm>
          <a:prstGeom prst="rect">
            <a:avLst/>
          </a:prstGeom>
        </p:spPr>
      </p:pic>
      <p:sp>
        <p:nvSpPr>
          <p:cNvPr id="4" name="Content Placeholder 3">
            <a:extLst>
              <a:ext uri="{FF2B5EF4-FFF2-40B4-BE49-F238E27FC236}">
                <a16:creationId xmlns:a16="http://schemas.microsoft.com/office/drawing/2014/main" id="{AB466C72-8DA8-6649-AB04-01B01647777F}"/>
              </a:ext>
            </a:extLst>
          </p:cNvPr>
          <p:cNvSpPr>
            <a:spLocks noGrp="1"/>
          </p:cNvSpPr>
          <p:nvPr>
            <p:ph sz="half" idx="2"/>
          </p:nvPr>
        </p:nvSpPr>
        <p:spPr>
          <a:xfrm>
            <a:off x="378542" y="1356609"/>
            <a:ext cx="8811178" cy="3977390"/>
          </a:xfrm>
        </p:spPr>
        <p:txBody>
          <a:bodyPr>
            <a:normAutofit/>
          </a:bodyPr>
          <a:lstStyle/>
          <a:p>
            <a:r>
              <a:rPr lang="en-US" sz="2800" dirty="0">
                <a:solidFill>
                  <a:schemeClr val="tx1"/>
                </a:solidFill>
              </a:rPr>
              <a:t>Shortness of breath, weight loss, fatigue, gastrointestinal problems and lung failure</a:t>
            </a:r>
          </a:p>
          <a:p>
            <a:r>
              <a:rPr lang="en-US" sz="2800" dirty="0">
                <a:solidFill>
                  <a:schemeClr val="tx1"/>
                </a:solidFill>
              </a:rPr>
              <a:t>As of February 2020</a:t>
            </a:r>
          </a:p>
          <a:p>
            <a:pPr lvl="1">
              <a:lnSpc>
                <a:spcPct val="110000"/>
              </a:lnSpc>
            </a:pPr>
            <a:r>
              <a:rPr lang="en-US" sz="2400" dirty="0">
                <a:solidFill>
                  <a:schemeClr val="tx1"/>
                </a:solidFill>
              </a:rPr>
              <a:t>Nearly 70 deaths; 2,800 illnesses</a:t>
            </a:r>
          </a:p>
          <a:p>
            <a:pPr lvl="1">
              <a:lnSpc>
                <a:spcPct val="110000"/>
              </a:lnSpc>
            </a:pPr>
            <a:r>
              <a:rPr lang="en-US" sz="2400" dirty="0">
                <a:solidFill>
                  <a:schemeClr val="tx1"/>
                </a:solidFill>
              </a:rPr>
              <a:t>Across 50 states, DC and U.S. territories</a:t>
            </a:r>
          </a:p>
        </p:txBody>
      </p:sp>
      <p:sp>
        <p:nvSpPr>
          <p:cNvPr id="7" name="TextBox 6">
            <a:extLst>
              <a:ext uri="{FF2B5EF4-FFF2-40B4-BE49-F238E27FC236}">
                <a16:creationId xmlns:a16="http://schemas.microsoft.com/office/drawing/2014/main" id="{CA96DD72-C313-5247-9A0B-ACBC642F1225}"/>
              </a:ext>
            </a:extLst>
          </p:cNvPr>
          <p:cNvSpPr txBox="1"/>
          <p:nvPr/>
        </p:nvSpPr>
        <p:spPr>
          <a:xfrm>
            <a:off x="490074" y="4339145"/>
            <a:ext cx="9050083" cy="1200329"/>
          </a:xfrm>
          <a:prstGeom prst="rect">
            <a:avLst/>
          </a:prstGeom>
          <a:noFill/>
        </p:spPr>
        <p:txBody>
          <a:bodyPr wrap="square" rtlCol="0">
            <a:spAutoFit/>
          </a:bodyPr>
          <a:lstStyle/>
          <a:p>
            <a:r>
              <a:rPr lang="en-US" sz="2400" dirty="0">
                <a:solidFill>
                  <a:schemeClr val="tx2"/>
                </a:solidFill>
              </a:rPr>
              <a:t>On the black market, </a:t>
            </a:r>
            <a:r>
              <a:rPr lang="en-US" sz="2400" b="1" dirty="0"/>
              <a:t>vitamin E acetate </a:t>
            </a:r>
            <a:r>
              <a:rPr lang="en-US" sz="2400" dirty="0">
                <a:solidFill>
                  <a:schemeClr val="tx2"/>
                </a:solidFill>
              </a:rPr>
              <a:t>is sometimes added as a cutting agent, decreasing the amount of THC in vape cartridges. It </a:t>
            </a:r>
            <a:r>
              <a:rPr lang="en-US" sz="2400" b="1" dirty="0"/>
              <a:t>is linked to most cases of EVALI,</a:t>
            </a:r>
            <a:r>
              <a:rPr lang="en-US" sz="2400" dirty="0">
                <a:solidFill>
                  <a:schemeClr val="tx2"/>
                </a:solidFill>
              </a:rPr>
              <a:t> but not all.</a:t>
            </a:r>
          </a:p>
        </p:txBody>
      </p:sp>
      <p:sp>
        <p:nvSpPr>
          <p:cNvPr id="8" name="TextBox 7">
            <a:extLst>
              <a:ext uri="{FF2B5EF4-FFF2-40B4-BE49-F238E27FC236}">
                <a16:creationId xmlns:a16="http://schemas.microsoft.com/office/drawing/2014/main" id="{74FA43CD-3AFC-4BA2-A515-A140A585F311}"/>
              </a:ext>
            </a:extLst>
          </p:cNvPr>
          <p:cNvSpPr txBox="1"/>
          <p:nvPr/>
        </p:nvSpPr>
        <p:spPr>
          <a:xfrm>
            <a:off x="304800" y="5640926"/>
            <a:ext cx="1241045" cy="307777"/>
          </a:xfrm>
          <a:prstGeom prst="rect">
            <a:avLst/>
          </a:prstGeom>
          <a:noFill/>
        </p:spPr>
        <p:txBody>
          <a:bodyPr wrap="none" rtlCol="0">
            <a:spAutoFit/>
          </a:bodyPr>
          <a:lstStyle/>
          <a:p>
            <a:r>
              <a:rPr lang="en-US" sz="1400" dirty="0">
                <a:solidFill>
                  <a:schemeClr val="tx2"/>
                </a:solidFill>
              </a:rPr>
              <a:t>Source: CDC</a:t>
            </a:r>
          </a:p>
        </p:txBody>
      </p:sp>
      <p:pic>
        <p:nvPicPr>
          <p:cNvPr id="10" name="Content Placeholder 5">
            <a:extLst>
              <a:ext uri="{FF2B5EF4-FFF2-40B4-BE49-F238E27FC236}">
                <a16:creationId xmlns:a16="http://schemas.microsoft.com/office/drawing/2014/main" id="{A5A7D3B7-B659-4E8B-8B3B-0CCB3DB7B7F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9679858" y="2888104"/>
            <a:ext cx="2133600" cy="155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D826FBC-0532-4D9C-9C49-C94715787C9D}"/>
              </a:ext>
            </a:extLst>
          </p:cNvPr>
          <p:cNvSpPr txBox="1"/>
          <p:nvPr/>
        </p:nvSpPr>
        <p:spPr>
          <a:xfrm>
            <a:off x="9832258" y="3049017"/>
            <a:ext cx="2120900" cy="1231106"/>
          </a:xfrm>
          <a:prstGeom prst="rect">
            <a:avLst/>
          </a:prstGeom>
          <a:noFill/>
        </p:spPr>
        <p:txBody>
          <a:bodyPr wrap="square" rtlCol="0">
            <a:spAutoFit/>
          </a:bodyPr>
          <a:lstStyle/>
          <a:p>
            <a:r>
              <a:rPr lang="en-US" sz="3200" b="1" dirty="0">
                <a:solidFill>
                  <a:schemeClr val="bg2"/>
                </a:solidFill>
              </a:rPr>
              <a:t>EVALI: </a:t>
            </a:r>
            <a:br>
              <a:rPr lang="en-US" sz="3200" b="1" dirty="0">
                <a:solidFill>
                  <a:schemeClr val="bg2"/>
                </a:solidFill>
              </a:rPr>
            </a:br>
            <a:r>
              <a:rPr lang="en-US" sz="1400" dirty="0">
                <a:solidFill>
                  <a:schemeClr val="bg2"/>
                </a:solidFill>
              </a:rPr>
              <a:t>e-cigarette, or vaping product use associated lung injury</a:t>
            </a:r>
          </a:p>
        </p:txBody>
      </p:sp>
      <p:sp>
        <p:nvSpPr>
          <p:cNvPr id="12" name="Slide Number Placeholder 2">
            <a:extLst>
              <a:ext uri="{FF2B5EF4-FFF2-40B4-BE49-F238E27FC236}">
                <a16:creationId xmlns:a16="http://schemas.microsoft.com/office/drawing/2014/main" id="{7AB53758-E26F-47A6-AB98-3A7819B2E0CA}"/>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z="1600" smtClean="0"/>
              <a:pPr>
                <a:defRPr/>
              </a:pPr>
              <a:t>43</a:t>
            </a:fld>
            <a:endParaRPr lang="en-US" dirty="0"/>
          </a:p>
        </p:txBody>
      </p:sp>
    </p:spTree>
    <p:extLst>
      <p:ext uri="{BB962C8B-B14F-4D97-AF65-F5344CB8AC3E}">
        <p14:creationId xmlns:p14="http://schemas.microsoft.com/office/powerpoint/2010/main" val="2836949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CE9B-AF2F-3A41-8D4C-3764AC07F40F}"/>
              </a:ext>
            </a:extLst>
          </p:cNvPr>
          <p:cNvSpPr>
            <a:spLocks noGrp="1"/>
          </p:cNvSpPr>
          <p:nvPr>
            <p:ph type="title"/>
          </p:nvPr>
        </p:nvSpPr>
        <p:spPr>
          <a:xfrm>
            <a:off x="609600" y="152401"/>
            <a:ext cx="9420225" cy="1006471"/>
          </a:xfrm>
        </p:spPr>
        <p:txBody>
          <a:bodyPr/>
          <a:lstStyle/>
          <a:p>
            <a:r>
              <a:rPr lang="en-US" dirty="0"/>
              <a:t>Hard metal lung disease</a:t>
            </a:r>
          </a:p>
        </p:txBody>
      </p:sp>
      <p:pic>
        <p:nvPicPr>
          <p:cNvPr id="7" name="Content Placeholder 6">
            <a:extLst>
              <a:ext uri="{FF2B5EF4-FFF2-40B4-BE49-F238E27FC236}">
                <a16:creationId xmlns:a16="http://schemas.microsoft.com/office/drawing/2014/main" id="{992B0E17-B9AE-4549-9CB1-7586A76AA36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514600" y="2819401"/>
            <a:ext cx="7162800" cy="2600573"/>
          </a:xfrm>
        </p:spPr>
      </p:pic>
      <p:sp>
        <p:nvSpPr>
          <p:cNvPr id="4" name="Content Placeholder 3">
            <a:extLst>
              <a:ext uri="{FF2B5EF4-FFF2-40B4-BE49-F238E27FC236}">
                <a16:creationId xmlns:a16="http://schemas.microsoft.com/office/drawing/2014/main" id="{8EE7DD22-C280-4A4C-84CB-9AD7E3B292C0}"/>
              </a:ext>
            </a:extLst>
          </p:cNvPr>
          <p:cNvSpPr>
            <a:spLocks noGrp="1"/>
          </p:cNvSpPr>
          <p:nvPr>
            <p:ph sz="half" idx="2"/>
          </p:nvPr>
        </p:nvSpPr>
        <p:spPr>
          <a:xfrm>
            <a:off x="609601" y="1381125"/>
            <a:ext cx="11174360" cy="2045134"/>
          </a:xfrm>
        </p:spPr>
        <p:txBody>
          <a:bodyPr>
            <a:normAutofit/>
          </a:bodyPr>
          <a:lstStyle/>
          <a:p>
            <a:r>
              <a:rPr lang="en-US" sz="2800" dirty="0"/>
              <a:t>When the metal coils of e-cigarettes heat up to turn e-liquids into aerosols</a:t>
            </a:r>
            <a:r>
              <a:rPr lang="en-US" sz="2800" dirty="0">
                <a:solidFill>
                  <a:schemeClr val="tx1"/>
                </a:solidFill>
              </a:rPr>
              <a:t>, toxic metals </a:t>
            </a:r>
            <a:r>
              <a:rPr lang="en-US" sz="2800" dirty="0"/>
              <a:t>like nickel, aluminum, manganese, lead, cobalt and chromium </a:t>
            </a:r>
            <a:r>
              <a:rPr lang="en-US" sz="2800" dirty="0">
                <a:solidFill>
                  <a:schemeClr val="tx1"/>
                </a:solidFill>
              </a:rPr>
              <a:t>can leach into the liquid</a:t>
            </a:r>
          </a:p>
          <a:p>
            <a:endParaRPr lang="en-US" dirty="0"/>
          </a:p>
        </p:txBody>
      </p:sp>
      <p:sp>
        <p:nvSpPr>
          <p:cNvPr id="8" name="TextBox 7">
            <a:extLst>
              <a:ext uri="{FF2B5EF4-FFF2-40B4-BE49-F238E27FC236}">
                <a16:creationId xmlns:a16="http://schemas.microsoft.com/office/drawing/2014/main" id="{4362EE3F-D928-9D4E-B111-849CD47D2206}"/>
              </a:ext>
            </a:extLst>
          </p:cNvPr>
          <p:cNvSpPr txBox="1"/>
          <p:nvPr/>
        </p:nvSpPr>
        <p:spPr>
          <a:xfrm>
            <a:off x="2461123" y="5419974"/>
            <a:ext cx="7471316" cy="646331"/>
          </a:xfrm>
          <a:prstGeom prst="rect">
            <a:avLst/>
          </a:prstGeom>
          <a:noFill/>
        </p:spPr>
        <p:txBody>
          <a:bodyPr wrap="square" rtlCol="0">
            <a:spAutoFit/>
          </a:bodyPr>
          <a:lstStyle/>
          <a:p>
            <a:r>
              <a:rPr lang="en-US" dirty="0">
                <a:solidFill>
                  <a:schemeClr val="tx2"/>
                </a:solidFill>
              </a:rPr>
              <a:t>Coil under 2,000x magnification using an electron microscope</a:t>
            </a:r>
            <a:br>
              <a:rPr lang="en-US" dirty="0"/>
            </a:br>
            <a:r>
              <a:rPr lang="en-US" dirty="0"/>
              <a:t>At 150 burns, it shows pitting and flaking</a:t>
            </a:r>
          </a:p>
        </p:txBody>
      </p:sp>
      <p:pic>
        <p:nvPicPr>
          <p:cNvPr id="9" name="Content Placeholder 6">
            <a:extLst>
              <a:ext uri="{FF2B5EF4-FFF2-40B4-BE49-F238E27FC236}">
                <a16:creationId xmlns:a16="http://schemas.microsoft.com/office/drawing/2014/main" id="{DBEA1F10-00F5-49B1-B9CE-718D6A7E2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9439277" y="5181601"/>
            <a:ext cx="314324" cy="23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a:extLst>
              <a:ext uri="{FF2B5EF4-FFF2-40B4-BE49-F238E27FC236}">
                <a16:creationId xmlns:a16="http://schemas.microsoft.com/office/drawing/2014/main" id="{50FE1507-3482-4245-A985-1DD7D6EF794D}"/>
              </a:ext>
            </a:extLst>
          </p:cNvPr>
          <p:cNvSpPr>
            <a:spLocks noGrp="1"/>
          </p:cNvSpPr>
          <p:nvPr>
            <p:ph type="sldNum" sz="quarter" idx="12"/>
          </p:nvPr>
        </p:nvSpPr>
        <p:spPr>
          <a:xfrm>
            <a:off x="241854" y="6264614"/>
            <a:ext cx="2743200" cy="365125"/>
          </a:xfrm>
        </p:spPr>
        <p:txBody>
          <a:bodyPr/>
          <a:lstStyle/>
          <a:p>
            <a:fld id="{5F46FD3F-15ED-498E-9E71-71D3DAF36965}" type="slidenum">
              <a:rPr lang="en-US" sz="1600" smtClean="0"/>
              <a:pPr/>
              <a:t>44</a:t>
            </a:fld>
            <a:endParaRPr lang="en-US" dirty="0"/>
          </a:p>
        </p:txBody>
      </p:sp>
    </p:spTree>
    <p:extLst>
      <p:ext uri="{BB962C8B-B14F-4D97-AF65-F5344CB8AC3E}">
        <p14:creationId xmlns:p14="http://schemas.microsoft.com/office/powerpoint/2010/main" val="31654286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26CE-89B8-F94D-8E89-8EB2D00390BB}"/>
              </a:ext>
            </a:extLst>
          </p:cNvPr>
          <p:cNvSpPr>
            <a:spLocks noGrp="1"/>
          </p:cNvSpPr>
          <p:nvPr>
            <p:ph type="title"/>
          </p:nvPr>
        </p:nvSpPr>
        <p:spPr/>
        <p:txBody>
          <a:bodyPr/>
          <a:lstStyle/>
          <a:p>
            <a:r>
              <a:rPr lang="en-US" dirty="0"/>
              <a:t>Bronchiolitis obliterans</a:t>
            </a:r>
          </a:p>
        </p:txBody>
      </p:sp>
      <p:sp>
        <p:nvSpPr>
          <p:cNvPr id="3" name="Content Placeholder 2">
            <a:extLst>
              <a:ext uri="{FF2B5EF4-FFF2-40B4-BE49-F238E27FC236}">
                <a16:creationId xmlns:a16="http://schemas.microsoft.com/office/drawing/2014/main" id="{D6AF93AA-EFD0-4745-B137-01581920D745}"/>
              </a:ext>
            </a:extLst>
          </p:cNvPr>
          <p:cNvSpPr>
            <a:spLocks noGrp="1"/>
          </p:cNvSpPr>
          <p:nvPr>
            <p:ph idx="1"/>
          </p:nvPr>
        </p:nvSpPr>
        <p:spPr/>
        <p:txBody>
          <a:bodyPr>
            <a:noAutofit/>
          </a:bodyPr>
          <a:lstStyle/>
          <a:p>
            <a:r>
              <a:rPr lang="en-US" dirty="0"/>
              <a:t>Diacetyl, found in the majority of e-liquids, linked to “popcorn lung”</a:t>
            </a:r>
          </a:p>
          <a:p>
            <a:r>
              <a:rPr lang="en-US" dirty="0"/>
              <a:t>Popcorn lung: inhaled chemicals scar tissue in the lungs, making it difficult to breathe</a:t>
            </a:r>
          </a:p>
          <a:p>
            <a:r>
              <a:rPr lang="en-US" dirty="0"/>
              <a:t>First known case in teen who vaped for five months</a:t>
            </a:r>
          </a:p>
        </p:txBody>
      </p:sp>
      <p:sp>
        <p:nvSpPr>
          <p:cNvPr id="9" name="Slide Number Placeholder 4">
            <a:extLst>
              <a:ext uri="{FF2B5EF4-FFF2-40B4-BE49-F238E27FC236}">
                <a16:creationId xmlns:a16="http://schemas.microsoft.com/office/drawing/2014/main" id="{E9F1CA11-6158-43A3-A41A-1337341CF330}"/>
              </a:ext>
            </a:extLst>
          </p:cNvPr>
          <p:cNvSpPr>
            <a:spLocks noGrp="1"/>
          </p:cNvSpPr>
          <p:nvPr>
            <p:ph type="sldNum" sz="quarter" idx="12"/>
          </p:nvPr>
        </p:nvSpPr>
        <p:spPr/>
        <p:txBody>
          <a:bodyPr/>
          <a:lstStyle/>
          <a:p>
            <a:fld id="{5F46FD3F-15ED-498E-9E71-71D3DAF36965}" type="slidenum">
              <a:rPr lang="en-US" smtClean="0"/>
              <a:pPr/>
              <a:t>45</a:t>
            </a:fld>
            <a:endParaRPr lang="en-US" dirty="0"/>
          </a:p>
        </p:txBody>
      </p:sp>
      <p:sp>
        <p:nvSpPr>
          <p:cNvPr id="4" name="Content Placeholder 3">
            <a:extLst>
              <a:ext uri="{FF2B5EF4-FFF2-40B4-BE49-F238E27FC236}">
                <a16:creationId xmlns:a16="http://schemas.microsoft.com/office/drawing/2014/main" id="{57A732B3-DE42-0A46-8969-C9C09BA0B4E6}"/>
              </a:ext>
            </a:extLst>
          </p:cNvPr>
          <p:cNvSpPr>
            <a:spLocks noGrp="1"/>
          </p:cNvSpPr>
          <p:nvPr>
            <p:ph sz="half" idx="4294967295"/>
          </p:nvPr>
        </p:nvSpPr>
        <p:spPr>
          <a:xfrm>
            <a:off x="6807200" y="1265238"/>
            <a:ext cx="5384800" cy="4525962"/>
          </a:xfrm>
        </p:spPr>
        <p:txBody>
          <a:bodyPr>
            <a:normAutofit/>
          </a:bodyPr>
          <a:lstStyle/>
          <a:p>
            <a:pPr marL="0" indent="0">
              <a:buNone/>
            </a:pPr>
            <a:r>
              <a:rPr lang="en-US" sz="2800" dirty="0"/>
              <a:t>       </a:t>
            </a:r>
          </a:p>
        </p:txBody>
      </p:sp>
      <p:pic>
        <p:nvPicPr>
          <p:cNvPr id="6" name="Picture 5">
            <a:extLst>
              <a:ext uri="{FF2B5EF4-FFF2-40B4-BE49-F238E27FC236}">
                <a16:creationId xmlns:a16="http://schemas.microsoft.com/office/drawing/2014/main" id="{43659A30-B5D2-BC4B-A917-8178C2C3ED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94368" y="1320744"/>
            <a:ext cx="3963242" cy="3221759"/>
          </a:xfrm>
          <a:prstGeom prst="rect">
            <a:avLst/>
          </a:prstGeom>
        </p:spPr>
      </p:pic>
      <p:sp>
        <p:nvSpPr>
          <p:cNvPr id="5" name="Rectangle 4">
            <a:extLst>
              <a:ext uri="{FF2B5EF4-FFF2-40B4-BE49-F238E27FC236}">
                <a16:creationId xmlns:a16="http://schemas.microsoft.com/office/drawing/2014/main" id="{58EF0156-60FB-491C-8E56-B867B67534C4}"/>
              </a:ext>
            </a:extLst>
          </p:cNvPr>
          <p:cNvSpPr/>
          <p:nvPr/>
        </p:nvSpPr>
        <p:spPr>
          <a:xfrm>
            <a:off x="7694368" y="4797519"/>
            <a:ext cx="2964761" cy="461665"/>
          </a:xfrm>
          <a:prstGeom prst="rect">
            <a:avLst/>
          </a:prstGeom>
        </p:spPr>
        <p:txBody>
          <a:bodyPr wrap="square">
            <a:spAutoFit/>
          </a:bodyPr>
          <a:lstStyle/>
          <a:p>
            <a:r>
              <a:rPr lang="en-US" sz="2400" dirty="0">
                <a:solidFill>
                  <a:schemeClr val="tx2"/>
                </a:solidFill>
              </a:rPr>
              <a:t>“Popcorn Lung”</a:t>
            </a:r>
          </a:p>
        </p:txBody>
      </p:sp>
    </p:spTree>
    <p:extLst>
      <p:ext uri="{BB962C8B-B14F-4D97-AF65-F5344CB8AC3E}">
        <p14:creationId xmlns:p14="http://schemas.microsoft.com/office/powerpoint/2010/main" val="269898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B606-4615-4229-ADC3-54A9CA478433}"/>
              </a:ext>
            </a:extLst>
          </p:cNvPr>
          <p:cNvSpPr>
            <a:spLocks noGrp="1"/>
          </p:cNvSpPr>
          <p:nvPr>
            <p:ph type="title"/>
          </p:nvPr>
        </p:nvSpPr>
        <p:spPr/>
        <p:txBody>
          <a:bodyPr/>
          <a:lstStyle/>
          <a:p>
            <a:r>
              <a:rPr lang="en-US" dirty="0"/>
              <a:t>Vaping and COVID</a:t>
            </a:r>
          </a:p>
        </p:txBody>
      </p:sp>
      <p:sp>
        <p:nvSpPr>
          <p:cNvPr id="3" name="Content Placeholder 2">
            <a:extLst>
              <a:ext uri="{FF2B5EF4-FFF2-40B4-BE49-F238E27FC236}">
                <a16:creationId xmlns:a16="http://schemas.microsoft.com/office/drawing/2014/main" id="{9E8A37FC-C221-46F2-A956-BCF86DDB9BE1}"/>
              </a:ext>
            </a:extLst>
          </p:cNvPr>
          <p:cNvSpPr>
            <a:spLocks noGrp="1"/>
          </p:cNvSpPr>
          <p:nvPr>
            <p:ph idx="1"/>
          </p:nvPr>
        </p:nvSpPr>
        <p:spPr>
          <a:xfrm>
            <a:off x="546265" y="1320744"/>
            <a:ext cx="11091554" cy="5728238"/>
          </a:xfrm>
        </p:spPr>
        <p:txBody>
          <a:bodyPr>
            <a:normAutofit/>
          </a:bodyPr>
          <a:lstStyle/>
          <a:p>
            <a:pPr lvl="0"/>
            <a:r>
              <a:rPr lang="en-US" dirty="0"/>
              <a:t>Vaping poses a significant risk to young people when it comes to contracting, transmitting and experiencing the health effects of COVID-19 </a:t>
            </a:r>
          </a:p>
          <a:p>
            <a:pPr lvl="0"/>
            <a:r>
              <a:rPr lang="en-US" dirty="0"/>
              <a:t>Young people who have vaped are </a:t>
            </a:r>
            <a:r>
              <a:rPr lang="en-US" i="1" dirty="0"/>
              <a:t>5 times more likely</a:t>
            </a:r>
            <a:r>
              <a:rPr lang="en-US" dirty="0"/>
              <a:t> than those who haven’t vaped to be diagnosed with the virus</a:t>
            </a:r>
          </a:p>
          <a:p>
            <a:pPr lvl="0"/>
            <a:r>
              <a:rPr lang="en-US" dirty="0"/>
              <a:t>Because vaping weakens the cardiovascular, respiratory and immune systems, vulnerability to the virus and its symptoms is elevated among those who vape</a:t>
            </a:r>
          </a:p>
          <a:p>
            <a:pPr lvl="0"/>
            <a:r>
              <a:rPr lang="en-US" dirty="0"/>
              <a:t>COVID symptoms are similar to those of EVALI</a:t>
            </a:r>
          </a:p>
          <a:p>
            <a:endParaRPr lang="en-US" dirty="0"/>
          </a:p>
        </p:txBody>
      </p:sp>
      <p:sp>
        <p:nvSpPr>
          <p:cNvPr id="4" name="Slide Number Placeholder 3">
            <a:extLst>
              <a:ext uri="{FF2B5EF4-FFF2-40B4-BE49-F238E27FC236}">
                <a16:creationId xmlns:a16="http://schemas.microsoft.com/office/drawing/2014/main" id="{302A590A-6FE3-41DF-874D-DE33353CB6D2}"/>
              </a:ext>
            </a:extLst>
          </p:cNvPr>
          <p:cNvSpPr>
            <a:spLocks noGrp="1"/>
          </p:cNvSpPr>
          <p:nvPr>
            <p:ph type="sldNum" sz="quarter" idx="12"/>
          </p:nvPr>
        </p:nvSpPr>
        <p:spPr/>
        <p:txBody>
          <a:bodyPr/>
          <a:lstStyle/>
          <a:p>
            <a:fld id="{4BCD7EC4-FBAE-BE45-AB6C-9493448CF961}" type="slidenum">
              <a:rPr lang="en-US" smtClean="0"/>
              <a:pPr/>
              <a:t>46</a:t>
            </a:fld>
            <a:endParaRPr lang="en-US" dirty="0"/>
          </a:p>
        </p:txBody>
      </p:sp>
    </p:spTree>
    <p:extLst>
      <p:ext uri="{BB962C8B-B14F-4D97-AF65-F5344CB8AC3E}">
        <p14:creationId xmlns:p14="http://schemas.microsoft.com/office/powerpoint/2010/main" val="3484776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736C2E-BF1C-4A92-BF78-509DF2915830}"/>
              </a:ext>
            </a:extLst>
          </p:cNvPr>
          <p:cNvSpPr>
            <a:spLocks noGrp="1"/>
          </p:cNvSpPr>
          <p:nvPr>
            <p:ph type="sldNum" sz="quarter" idx="12"/>
          </p:nvPr>
        </p:nvSpPr>
        <p:spPr/>
        <p:txBody>
          <a:bodyPr/>
          <a:lstStyle/>
          <a:p>
            <a:pPr>
              <a:defRPr/>
            </a:pPr>
            <a:fld id="{D634D2A0-D88B-48E9-9263-2336432C13C1}" type="slidenum">
              <a:rPr lang="en-US" smtClean="0"/>
              <a:pPr>
                <a:defRPr/>
              </a:pPr>
              <a:t>47</a:t>
            </a:fld>
            <a:endParaRPr lang="en-US" dirty="0"/>
          </a:p>
        </p:txBody>
      </p:sp>
      <p:sp>
        <p:nvSpPr>
          <p:cNvPr id="2" name="Title 1">
            <a:extLst>
              <a:ext uri="{FF2B5EF4-FFF2-40B4-BE49-F238E27FC236}">
                <a16:creationId xmlns:a16="http://schemas.microsoft.com/office/drawing/2014/main" id="{C13E279B-0F8C-4331-AF6C-95176591B0CB}"/>
              </a:ext>
            </a:extLst>
          </p:cNvPr>
          <p:cNvSpPr>
            <a:spLocks noGrp="1"/>
          </p:cNvSpPr>
          <p:nvPr>
            <p:ph type="ctrTitle"/>
          </p:nvPr>
        </p:nvSpPr>
        <p:spPr/>
        <p:txBody>
          <a:bodyPr/>
          <a:lstStyle/>
          <a:p>
            <a:r>
              <a:rPr lang="en-US" dirty="0"/>
              <a:t>Government oversight</a:t>
            </a:r>
          </a:p>
        </p:txBody>
      </p:sp>
      <p:sp>
        <p:nvSpPr>
          <p:cNvPr id="5" name="Subtitle 4">
            <a:extLst>
              <a:ext uri="{FF2B5EF4-FFF2-40B4-BE49-F238E27FC236}">
                <a16:creationId xmlns:a16="http://schemas.microsoft.com/office/drawing/2014/main" id="{5C1C5E9F-16E7-4EC7-BFFA-2E481E6C38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2864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6A93-69C4-F143-A447-C7C6056198AE}"/>
              </a:ext>
            </a:extLst>
          </p:cNvPr>
          <p:cNvSpPr>
            <a:spLocks noGrp="1"/>
          </p:cNvSpPr>
          <p:nvPr>
            <p:ph type="title"/>
          </p:nvPr>
        </p:nvSpPr>
        <p:spPr/>
        <p:txBody>
          <a:bodyPr>
            <a:normAutofit/>
          </a:bodyPr>
          <a:lstStyle/>
          <a:p>
            <a:r>
              <a:rPr lang="en-US" dirty="0"/>
              <a:t>What is the government doing?</a:t>
            </a:r>
          </a:p>
        </p:txBody>
      </p:sp>
      <p:sp>
        <p:nvSpPr>
          <p:cNvPr id="6" name="Content Placeholder 2">
            <a:extLst>
              <a:ext uri="{FF2B5EF4-FFF2-40B4-BE49-F238E27FC236}">
                <a16:creationId xmlns:a16="http://schemas.microsoft.com/office/drawing/2014/main" id="{155BFD2E-C808-45EC-A968-0C147459FA0D}"/>
              </a:ext>
            </a:extLst>
          </p:cNvPr>
          <p:cNvSpPr txBox="1">
            <a:spLocks/>
          </p:cNvSpPr>
          <p:nvPr/>
        </p:nvSpPr>
        <p:spPr bwMode="auto">
          <a:xfrm>
            <a:off x="546265" y="1196928"/>
            <a:ext cx="11267193" cy="546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1"/>
                </a:solidFill>
              </a:rPr>
              <a:t>The 2016 “Deeming Rule” </a:t>
            </a:r>
          </a:p>
          <a:p>
            <a:pPr marL="517525" lvl="1"/>
            <a:r>
              <a:rPr lang="en-US" sz="2400" dirty="0"/>
              <a:t>Includes oversight of e-cigarettes, e-cigars, e-hookah, vape pens, e-liquids &amp; apparatus</a:t>
            </a:r>
          </a:p>
          <a:p>
            <a:pPr marL="517525" lvl="1"/>
            <a:r>
              <a:rPr lang="en-US" sz="2400" dirty="0"/>
              <a:t>All manufacturers must receive marketing authorization from the FDA</a:t>
            </a:r>
          </a:p>
          <a:p>
            <a:pPr marL="517525" lvl="1"/>
            <a:r>
              <a:rPr lang="en-US" sz="2400" dirty="0"/>
              <a:t>Ingredients must be listed in addition to a nicotine warning </a:t>
            </a:r>
          </a:p>
          <a:p>
            <a:pPr marL="517525" lvl="1"/>
            <a:r>
              <a:rPr lang="en-US" sz="2400" dirty="0"/>
              <a:t>No claims like “lower risk” or “less harmful” without an FDA order in effect</a:t>
            </a:r>
          </a:p>
          <a:p>
            <a:pPr marL="517525" lvl="1"/>
            <a:r>
              <a:rPr lang="en-US" sz="2400" dirty="0"/>
              <a:t>No free samples</a:t>
            </a:r>
          </a:p>
          <a:p>
            <a:pPr marL="517525" lvl="1"/>
            <a:r>
              <a:rPr lang="en-US" sz="2400" dirty="0"/>
              <a:t>No vending machine sales except in adult-only venues</a:t>
            </a:r>
          </a:p>
          <a:p>
            <a:r>
              <a:rPr lang="en-US" sz="2800" dirty="0">
                <a:solidFill>
                  <a:schemeClr val="tx1"/>
                </a:solidFill>
              </a:rPr>
              <a:t>Cannot be sold to individuals under age 21</a:t>
            </a:r>
          </a:p>
          <a:p>
            <a:r>
              <a:rPr lang="en-US" sz="2800" dirty="0">
                <a:solidFill>
                  <a:schemeClr val="tx1"/>
                </a:solidFill>
              </a:rPr>
              <a:t>Prescription medications are illegal in e-liquids</a:t>
            </a:r>
          </a:p>
          <a:p>
            <a:pPr lvl="2"/>
            <a:endParaRPr lang="en-US" dirty="0"/>
          </a:p>
          <a:p>
            <a:pPr lvl="2"/>
            <a:endParaRPr lang="en-US" dirty="0"/>
          </a:p>
          <a:p>
            <a:endParaRPr lang="en-US" dirty="0"/>
          </a:p>
          <a:p>
            <a:endParaRPr lang="en-US" dirty="0"/>
          </a:p>
        </p:txBody>
      </p:sp>
      <p:sp>
        <p:nvSpPr>
          <p:cNvPr id="7" name="Slide Number Placeholder 4">
            <a:extLst>
              <a:ext uri="{FF2B5EF4-FFF2-40B4-BE49-F238E27FC236}">
                <a16:creationId xmlns:a16="http://schemas.microsoft.com/office/drawing/2014/main" id="{455F807D-AB2F-4510-B270-90A176E59B77}"/>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48</a:t>
            </a:fld>
            <a:endParaRPr lang="en-US" dirty="0"/>
          </a:p>
        </p:txBody>
      </p:sp>
    </p:spTree>
    <p:extLst>
      <p:ext uri="{BB962C8B-B14F-4D97-AF65-F5344CB8AC3E}">
        <p14:creationId xmlns:p14="http://schemas.microsoft.com/office/powerpoint/2010/main" val="3094138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flavor ban</a:t>
            </a:r>
          </a:p>
        </p:txBody>
      </p:sp>
      <p:sp>
        <p:nvSpPr>
          <p:cNvPr id="7" name="Content Placeholder 6"/>
          <p:cNvSpPr>
            <a:spLocks noGrp="1"/>
          </p:cNvSpPr>
          <p:nvPr>
            <p:ph idx="1"/>
          </p:nvPr>
        </p:nvSpPr>
        <p:spPr>
          <a:xfrm>
            <a:off x="546262" y="1324582"/>
            <a:ext cx="10740863" cy="4803086"/>
          </a:xfrm>
        </p:spPr>
        <p:txBody>
          <a:bodyPr>
            <a:normAutofit/>
          </a:bodyPr>
          <a:lstStyle/>
          <a:p>
            <a:r>
              <a:rPr lang="en-US" dirty="0"/>
              <a:t>The Trump administration has instituted a temporary flavor ban on all pod/ cartridge-based systems, excluding menthol and tobacco flavors</a:t>
            </a:r>
          </a:p>
          <a:p>
            <a:r>
              <a:rPr lang="en-US" dirty="0"/>
              <a:t>Flavors in disposables and tank systems will still be allowed </a:t>
            </a:r>
          </a:p>
        </p:txBody>
      </p:sp>
      <p:pic>
        <p:nvPicPr>
          <p:cNvPr id="9" name="Picture Placeholder 8"/>
          <p:cNvPicPr>
            <a:picLocks noGrp="1" noChangeAspect="1"/>
          </p:cNvPicPr>
          <p:nvPr>
            <p:ph idx="13"/>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p:blipFill>
        <p:spPr>
          <a:xfrm>
            <a:off x="6347492" y="3384285"/>
            <a:ext cx="2974196" cy="2743383"/>
          </a:xfrm>
          <a:prstGeom prst="rect">
            <a:avLst/>
          </a:prstGeom>
        </p:spPr>
      </p:pic>
      <p:pic>
        <p:nvPicPr>
          <p:cNvPr id="5" name="Picture 4">
            <a:extLst>
              <a:ext uri="{FF2B5EF4-FFF2-40B4-BE49-F238E27FC236}">
                <a16:creationId xmlns:a16="http://schemas.microsoft.com/office/drawing/2014/main" id="{39CD03B5-4E84-7F44-A03D-23EBA23A679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3155" y="3221773"/>
            <a:ext cx="2413096" cy="2950610"/>
          </a:xfrm>
          <a:prstGeom prst="rect">
            <a:avLst/>
          </a:prstGeom>
        </p:spPr>
      </p:pic>
      <p:sp>
        <p:nvSpPr>
          <p:cNvPr id="8" name="Slide Number Placeholder 4">
            <a:extLst>
              <a:ext uri="{FF2B5EF4-FFF2-40B4-BE49-F238E27FC236}">
                <a16:creationId xmlns:a16="http://schemas.microsoft.com/office/drawing/2014/main" id="{E1C1A740-92DF-4CAF-9657-08EB876E472C}"/>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49</a:t>
            </a:fld>
            <a:endParaRPr lang="en-US" dirty="0"/>
          </a:p>
        </p:txBody>
      </p:sp>
    </p:spTree>
    <p:extLst>
      <p:ext uri="{BB962C8B-B14F-4D97-AF65-F5344CB8AC3E}">
        <p14:creationId xmlns:p14="http://schemas.microsoft.com/office/powerpoint/2010/main" val="2859807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F98C1DB-645D-480F-B338-292C38504680}"/>
              </a:ext>
            </a:extLst>
          </p:cNvPr>
          <p:cNvSpPr>
            <a:spLocks noGrp="1"/>
          </p:cNvSpPr>
          <p:nvPr>
            <p:ph type="sldNum" sz="quarter" idx="12"/>
          </p:nvPr>
        </p:nvSpPr>
        <p:spPr/>
        <p:txBody>
          <a:bodyPr/>
          <a:lstStyle/>
          <a:p>
            <a:pPr>
              <a:defRPr/>
            </a:pPr>
            <a:fld id="{D634D2A0-D88B-48E9-9263-2336432C13C1}" type="slidenum">
              <a:rPr lang="en-US" smtClean="0"/>
              <a:pPr>
                <a:defRPr/>
              </a:pPr>
              <a:t>5</a:t>
            </a:fld>
            <a:endParaRPr lang="en-US" dirty="0"/>
          </a:p>
        </p:txBody>
      </p:sp>
      <p:sp>
        <p:nvSpPr>
          <p:cNvPr id="4" name="TextBox 3">
            <a:extLst>
              <a:ext uri="{FF2B5EF4-FFF2-40B4-BE49-F238E27FC236}">
                <a16:creationId xmlns:a16="http://schemas.microsoft.com/office/drawing/2014/main" id="{07F72ED1-A63A-B746-BA20-C7438C2FE720}"/>
              </a:ext>
            </a:extLst>
          </p:cNvPr>
          <p:cNvSpPr txBox="1"/>
          <p:nvPr/>
        </p:nvSpPr>
        <p:spPr>
          <a:xfrm>
            <a:off x="348575" y="5578542"/>
            <a:ext cx="4027251" cy="307777"/>
          </a:xfrm>
          <a:prstGeom prst="rect">
            <a:avLst/>
          </a:prstGeom>
          <a:noFill/>
        </p:spPr>
        <p:txBody>
          <a:bodyPr wrap="square" rtlCol="0">
            <a:spAutoFit/>
          </a:bodyPr>
          <a:lstStyle/>
          <a:p>
            <a:r>
              <a:rPr lang="en-US" sz="1400" dirty="0">
                <a:solidFill>
                  <a:schemeClr val="tx2"/>
                </a:solidFill>
              </a:rPr>
              <a:t>Source: Science News for Students</a:t>
            </a:r>
          </a:p>
        </p:txBody>
      </p:sp>
      <p:pic>
        <p:nvPicPr>
          <p:cNvPr id="6" name="Picture 5">
            <a:extLst>
              <a:ext uri="{FF2B5EF4-FFF2-40B4-BE49-F238E27FC236}">
                <a16:creationId xmlns:a16="http://schemas.microsoft.com/office/drawing/2014/main" id="{27E940B5-941B-4AF2-9BF4-3B60B476792C}"/>
              </a:ext>
            </a:extLst>
          </p:cNvPr>
          <p:cNvPicPr>
            <a:picLocks noChangeAspect="1"/>
          </p:cNvPicPr>
          <p:nvPr/>
        </p:nvPicPr>
        <p:blipFill rotWithShape="1">
          <a:blip r:embed="rId3" cstate="print">
            <a:clrChange>
              <a:clrFrom>
                <a:srgbClr val="D0D2D4"/>
              </a:clrFrom>
              <a:clrTo>
                <a:srgbClr val="D0D2D4">
                  <a:alpha val="0"/>
                </a:srgbClr>
              </a:clrTo>
            </a:clrChange>
            <a:extLst>
              <a:ext uri="{28A0092B-C50C-407E-A947-70E740481C1C}">
                <a14:useLocalDpi xmlns:a14="http://schemas.microsoft.com/office/drawing/2010/main"/>
              </a:ext>
            </a:extLst>
          </a:blip>
          <a:srcRect/>
          <a:stretch/>
        </p:blipFill>
        <p:spPr>
          <a:xfrm>
            <a:off x="772160" y="345559"/>
            <a:ext cx="10505440" cy="1753603"/>
          </a:xfrm>
          <a:prstGeom prst="rect">
            <a:avLst/>
          </a:prstGeom>
          <a:ln>
            <a:noFill/>
          </a:ln>
        </p:spPr>
      </p:pic>
      <p:sp>
        <p:nvSpPr>
          <p:cNvPr id="27" name="Rectangle: Top Corners Rounded 26">
            <a:extLst>
              <a:ext uri="{FF2B5EF4-FFF2-40B4-BE49-F238E27FC236}">
                <a16:creationId xmlns:a16="http://schemas.microsoft.com/office/drawing/2014/main" id="{26207D6A-8903-4A49-8FD7-6E3169B18D11}"/>
              </a:ext>
            </a:extLst>
          </p:cNvPr>
          <p:cNvSpPr/>
          <p:nvPr/>
        </p:nvSpPr>
        <p:spPr>
          <a:xfrm>
            <a:off x="2167053" y="2292317"/>
            <a:ext cx="1584474" cy="525029"/>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Cig-a-Like</a:t>
            </a:r>
          </a:p>
        </p:txBody>
      </p:sp>
      <p:sp>
        <p:nvSpPr>
          <p:cNvPr id="33" name="Rectangle: Rounded Corners 32">
            <a:extLst>
              <a:ext uri="{FF2B5EF4-FFF2-40B4-BE49-F238E27FC236}">
                <a16:creationId xmlns:a16="http://schemas.microsoft.com/office/drawing/2014/main" id="{7C55F5E3-C0DC-46BC-B8B8-7E15EE51B7A6}"/>
              </a:ext>
            </a:extLst>
          </p:cNvPr>
          <p:cNvSpPr/>
          <p:nvPr/>
        </p:nvSpPr>
        <p:spPr>
          <a:xfrm>
            <a:off x="2235159" y="2288310"/>
            <a:ext cx="1524511" cy="3061019"/>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Top Corners Rounded 34">
            <a:extLst>
              <a:ext uri="{FF2B5EF4-FFF2-40B4-BE49-F238E27FC236}">
                <a16:creationId xmlns:a16="http://schemas.microsoft.com/office/drawing/2014/main" id="{98A6D4D6-AC24-4D78-A025-FA67A9E6F923}"/>
              </a:ext>
            </a:extLst>
          </p:cNvPr>
          <p:cNvSpPr/>
          <p:nvPr/>
        </p:nvSpPr>
        <p:spPr>
          <a:xfrm>
            <a:off x="5443014" y="2292317"/>
            <a:ext cx="1709611"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Vape Pens</a:t>
            </a:r>
          </a:p>
        </p:txBody>
      </p:sp>
      <p:sp>
        <p:nvSpPr>
          <p:cNvPr id="38" name="Rectangle: Top Corners Rounded 37">
            <a:extLst>
              <a:ext uri="{FF2B5EF4-FFF2-40B4-BE49-F238E27FC236}">
                <a16:creationId xmlns:a16="http://schemas.microsoft.com/office/drawing/2014/main" id="{1CBC2E8A-3687-480B-A961-C4710F7A1014}"/>
              </a:ext>
            </a:extLst>
          </p:cNvPr>
          <p:cNvSpPr/>
          <p:nvPr/>
        </p:nvSpPr>
        <p:spPr>
          <a:xfrm>
            <a:off x="3910495" y="2292317"/>
            <a:ext cx="1591085" cy="525029"/>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Variations</a:t>
            </a:r>
          </a:p>
        </p:txBody>
      </p:sp>
      <p:sp>
        <p:nvSpPr>
          <p:cNvPr id="39" name="Rectangle: Rounded Corners 38">
            <a:extLst>
              <a:ext uri="{FF2B5EF4-FFF2-40B4-BE49-F238E27FC236}">
                <a16:creationId xmlns:a16="http://schemas.microsoft.com/office/drawing/2014/main" id="{E73BEE17-E68A-4F07-B730-8009EC5F8BC7}"/>
              </a:ext>
            </a:extLst>
          </p:cNvPr>
          <p:cNvSpPr/>
          <p:nvPr/>
        </p:nvSpPr>
        <p:spPr>
          <a:xfrm>
            <a:off x="3894346" y="2313299"/>
            <a:ext cx="1524511" cy="3056321"/>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Top Corners Rounded 43">
            <a:extLst>
              <a:ext uri="{FF2B5EF4-FFF2-40B4-BE49-F238E27FC236}">
                <a16:creationId xmlns:a16="http://schemas.microsoft.com/office/drawing/2014/main" id="{F2A20E7F-452C-43A7-B0AD-89C37E58E36E}"/>
              </a:ext>
            </a:extLst>
          </p:cNvPr>
          <p:cNvSpPr/>
          <p:nvPr/>
        </p:nvSpPr>
        <p:spPr>
          <a:xfrm>
            <a:off x="7236880" y="2292317"/>
            <a:ext cx="1492212"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Mods</a:t>
            </a:r>
          </a:p>
        </p:txBody>
      </p:sp>
      <p:sp>
        <p:nvSpPr>
          <p:cNvPr id="45" name="Rectangle: Rounded Corners 44">
            <a:extLst>
              <a:ext uri="{FF2B5EF4-FFF2-40B4-BE49-F238E27FC236}">
                <a16:creationId xmlns:a16="http://schemas.microsoft.com/office/drawing/2014/main" id="{CC35EBE1-1352-4FF2-B0CE-0524499102CE}"/>
              </a:ext>
            </a:extLst>
          </p:cNvPr>
          <p:cNvSpPr/>
          <p:nvPr/>
        </p:nvSpPr>
        <p:spPr>
          <a:xfrm>
            <a:off x="7212723" y="2313299"/>
            <a:ext cx="1524511" cy="3056321"/>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Top Corners Rounded 47">
            <a:extLst>
              <a:ext uri="{FF2B5EF4-FFF2-40B4-BE49-F238E27FC236}">
                <a16:creationId xmlns:a16="http://schemas.microsoft.com/office/drawing/2014/main" id="{151DBE9E-F1FE-4A4F-A545-AB83F2EF159C}"/>
              </a:ext>
            </a:extLst>
          </p:cNvPr>
          <p:cNvSpPr/>
          <p:nvPr/>
        </p:nvSpPr>
        <p:spPr>
          <a:xfrm>
            <a:off x="8896067" y="2292317"/>
            <a:ext cx="1492212"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Pod-Based</a:t>
            </a:r>
          </a:p>
        </p:txBody>
      </p:sp>
      <p:sp>
        <p:nvSpPr>
          <p:cNvPr id="49" name="Rectangle: Rounded Corners 48">
            <a:extLst>
              <a:ext uri="{FF2B5EF4-FFF2-40B4-BE49-F238E27FC236}">
                <a16:creationId xmlns:a16="http://schemas.microsoft.com/office/drawing/2014/main" id="{57D5449B-BC72-4035-8AE9-A6235BE2481A}"/>
              </a:ext>
            </a:extLst>
          </p:cNvPr>
          <p:cNvSpPr/>
          <p:nvPr/>
        </p:nvSpPr>
        <p:spPr>
          <a:xfrm>
            <a:off x="8871910" y="2328376"/>
            <a:ext cx="1524511" cy="3061019"/>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EF4B1514-370E-4CD8-9016-3C8D0DE4D162}"/>
              </a:ext>
            </a:extLst>
          </p:cNvPr>
          <p:cNvGraphicFramePr>
            <a:graphicFrameLocks noGrp="1"/>
          </p:cNvGraphicFramePr>
          <p:nvPr>
            <p:extLst>
              <p:ext uri="{D42A27DB-BD31-4B8C-83A1-F6EECF244321}">
                <p14:modId xmlns:p14="http://schemas.microsoft.com/office/powerpoint/2010/main" val="4056732414"/>
              </p:ext>
            </p:extLst>
          </p:nvPr>
        </p:nvGraphicFramePr>
        <p:xfrm>
          <a:off x="772160" y="2148929"/>
          <a:ext cx="10505440" cy="3200400"/>
        </p:xfrm>
        <a:graphic>
          <a:graphicData uri="http://schemas.openxmlformats.org/drawingml/2006/table">
            <a:tbl>
              <a:tblPr firstRow="1" bandRow="1">
                <a:tableStyleId>{5C22544A-7EE6-4342-B048-85BDC9FD1C3A}</a:tableStyleId>
              </a:tblPr>
              <a:tblGrid>
                <a:gridCol w="2101088">
                  <a:extLst>
                    <a:ext uri="{9D8B030D-6E8A-4147-A177-3AD203B41FA5}">
                      <a16:colId xmlns:a16="http://schemas.microsoft.com/office/drawing/2014/main" val="4103504070"/>
                    </a:ext>
                  </a:extLst>
                </a:gridCol>
                <a:gridCol w="2101088">
                  <a:extLst>
                    <a:ext uri="{9D8B030D-6E8A-4147-A177-3AD203B41FA5}">
                      <a16:colId xmlns:a16="http://schemas.microsoft.com/office/drawing/2014/main" val="199841787"/>
                    </a:ext>
                  </a:extLst>
                </a:gridCol>
                <a:gridCol w="2101088">
                  <a:extLst>
                    <a:ext uri="{9D8B030D-6E8A-4147-A177-3AD203B41FA5}">
                      <a16:colId xmlns:a16="http://schemas.microsoft.com/office/drawing/2014/main" val="1874484337"/>
                    </a:ext>
                  </a:extLst>
                </a:gridCol>
                <a:gridCol w="2101088">
                  <a:extLst>
                    <a:ext uri="{9D8B030D-6E8A-4147-A177-3AD203B41FA5}">
                      <a16:colId xmlns:a16="http://schemas.microsoft.com/office/drawing/2014/main" val="4253515798"/>
                    </a:ext>
                  </a:extLst>
                </a:gridCol>
                <a:gridCol w="2101088">
                  <a:extLst>
                    <a:ext uri="{9D8B030D-6E8A-4147-A177-3AD203B41FA5}">
                      <a16:colId xmlns:a16="http://schemas.microsoft.com/office/drawing/2014/main" val="1035714180"/>
                    </a:ext>
                  </a:extLst>
                </a:gridCol>
              </a:tblGrid>
              <a:tr h="0">
                <a:tc>
                  <a:txBody>
                    <a:bodyPr/>
                    <a:lstStyle/>
                    <a:p>
                      <a:pPr algn="ctr"/>
                      <a:r>
                        <a:rPr lang="en-US" dirty="0"/>
                        <a:t>Cig-a-Like</a:t>
                      </a:r>
                    </a:p>
                  </a:txBody>
                  <a:tcPr/>
                </a:tc>
                <a:tc>
                  <a:txBody>
                    <a:bodyPr/>
                    <a:lstStyle/>
                    <a:p>
                      <a:pPr algn="ctr"/>
                      <a:r>
                        <a:rPr lang="en-US" dirty="0"/>
                        <a:t>Variations</a:t>
                      </a:r>
                    </a:p>
                  </a:txBody>
                  <a:tcPr/>
                </a:tc>
                <a:tc>
                  <a:txBody>
                    <a:bodyPr/>
                    <a:lstStyle/>
                    <a:p>
                      <a:pPr algn="ctr"/>
                      <a:r>
                        <a:rPr lang="en-US" dirty="0"/>
                        <a:t>Vape Pens</a:t>
                      </a:r>
                    </a:p>
                  </a:txBody>
                  <a:tcPr/>
                </a:tc>
                <a:tc>
                  <a:txBody>
                    <a:bodyPr/>
                    <a:lstStyle/>
                    <a:p>
                      <a:pPr algn="ctr"/>
                      <a:r>
                        <a:rPr lang="en-US" dirty="0"/>
                        <a:t>Mods</a:t>
                      </a:r>
                    </a:p>
                  </a:txBody>
                  <a:tcPr/>
                </a:tc>
                <a:tc>
                  <a:txBody>
                    <a:bodyPr/>
                    <a:lstStyle/>
                    <a:p>
                      <a:pPr algn="ctr"/>
                      <a:r>
                        <a:rPr lang="en-US" dirty="0"/>
                        <a:t>Pod-Based</a:t>
                      </a:r>
                    </a:p>
                  </a:txBody>
                  <a:tcPr/>
                </a:tc>
                <a:extLst>
                  <a:ext uri="{0D108BD9-81ED-4DB2-BD59-A6C34878D82A}">
                    <a16:rowId xmlns:a16="http://schemas.microsoft.com/office/drawing/2014/main" val="3674685625"/>
                  </a:ext>
                </a:extLst>
              </a:tr>
              <a:tr h="370840">
                <a:tc>
                  <a:txBody>
                    <a:bodyPr/>
                    <a:lstStyle/>
                    <a:p>
                      <a:pPr algn="l"/>
                      <a:r>
                        <a:rPr lang="en-US" sz="1800" dirty="0">
                          <a:solidFill>
                            <a:schemeClr val="tx2"/>
                          </a:solidFill>
                        </a:rPr>
                        <a:t>E-cigarettes came onto the market </a:t>
                      </a:r>
                      <a:br>
                        <a:rPr lang="en-US" sz="1800" dirty="0">
                          <a:solidFill>
                            <a:schemeClr val="tx2"/>
                          </a:solidFill>
                        </a:rPr>
                      </a:br>
                      <a:r>
                        <a:rPr lang="en-US" sz="1800" dirty="0">
                          <a:solidFill>
                            <a:schemeClr val="tx2"/>
                          </a:solidFill>
                        </a:rPr>
                        <a:t>around 2007. </a:t>
                      </a:r>
                      <a:br>
                        <a:rPr lang="en-US" sz="1800" dirty="0">
                          <a:solidFill>
                            <a:schemeClr val="tx2"/>
                          </a:solidFill>
                        </a:rPr>
                      </a:br>
                      <a:r>
                        <a:rPr lang="en-US" sz="1800" dirty="0">
                          <a:solidFill>
                            <a:schemeClr val="tx2"/>
                          </a:solidFill>
                        </a:rPr>
                        <a:t>Most delivered nicotine and were disposable.</a:t>
                      </a:r>
                    </a:p>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Variations on </a:t>
                      </a:r>
                      <a:br>
                        <a:rPr lang="en-US" sz="1800" dirty="0">
                          <a:solidFill>
                            <a:schemeClr val="tx2"/>
                          </a:solidFill>
                        </a:rPr>
                      </a:br>
                      <a:r>
                        <a:rPr lang="en-US" sz="1800" dirty="0">
                          <a:solidFill>
                            <a:schemeClr val="tx2"/>
                          </a:solidFill>
                        </a:rPr>
                        <a:t>the first </a:t>
                      </a:r>
                      <a:br>
                        <a:rPr lang="en-US" sz="1800" dirty="0">
                          <a:solidFill>
                            <a:schemeClr val="tx2"/>
                          </a:solidFill>
                        </a:rPr>
                      </a:br>
                      <a:r>
                        <a:rPr lang="en-US" sz="1800" dirty="0">
                          <a:solidFill>
                            <a:schemeClr val="tx2"/>
                          </a:solidFill>
                        </a:rPr>
                        <a:t>e-cigarettes included products like e-hookah and rechargeable versions.</a:t>
                      </a:r>
                      <a:endParaRPr lang="en-US" sz="1800" dirty="0">
                        <a:solidFill>
                          <a:schemeClr val="bg1"/>
                        </a:solidFill>
                      </a:endParaRPr>
                    </a:p>
                    <a:p>
                      <a:pPr algn="l"/>
                      <a:endParaRPr lang="en-US" dirty="0"/>
                    </a:p>
                  </a:txBody>
                  <a:tcPr/>
                </a:tc>
                <a:tc>
                  <a:txBody>
                    <a:bodyPr/>
                    <a:lstStyle/>
                    <a:p>
                      <a:pPr algn="l"/>
                      <a:r>
                        <a:rPr lang="en-US" sz="1800" dirty="0">
                          <a:solidFill>
                            <a:schemeClr val="tx2"/>
                          </a:solidFill>
                        </a:rPr>
                        <a:t>These have batteries that can reach higher temperatures, have refillable e-liquid cartridges and allow users to control how often they inhale.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Large size modifiable </a:t>
                      </a:r>
                      <a:br>
                        <a:rPr lang="en-US" sz="1800" dirty="0">
                          <a:solidFill>
                            <a:schemeClr val="tx2"/>
                          </a:solidFill>
                        </a:rPr>
                      </a:br>
                      <a:r>
                        <a:rPr lang="en-US" sz="1800" dirty="0">
                          <a:solidFill>
                            <a:schemeClr val="tx2"/>
                          </a:solidFill>
                        </a:rPr>
                        <a:t>e-cigarettes allow for more aerosol, nicotine and other chemicals to be breathed into the lungs at a faster rate.</a:t>
                      </a:r>
                      <a:endParaRPr lang="en-US" sz="2000" dirty="0">
                        <a:solidFill>
                          <a:schemeClr val="tx2"/>
                        </a:solidFill>
                      </a:endParaRPr>
                    </a:p>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These e-cigarettes look like USBs and contain disposable pods with higher amounts of nicotine than previous generations.</a:t>
                      </a:r>
                      <a:endParaRPr lang="en-US" sz="1400" dirty="0">
                        <a:solidFill>
                          <a:schemeClr val="tx2"/>
                        </a:solidFill>
                      </a:endParaRPr>
                    </a:p>
                    <a:p>
                      <a:pPr algn="l"/>
                      <a:endParaRPr lang="en-US" dirty="0"/>
                    </a:p>
                  </a:txBody>
                  <a:tcPr/>
                </a:tc>
                <a:extLst>
                  <a:ext uri="{0D108BD9-81ED-4DB2-BD59-A6C34878D82A}">
                    <a16:rowId xmlns:a16="http://schemas.microsoft.com/office/drawing/2014/main" val="273404006"/>
                  </a:ext>
                </a:extLst>
              </a:tr>
            </a:tbl>
          </a:graphicData>
        </a:graphic>
      </p:graphicFrame>
    </p:spTree>
    <p:extLst>
      <p:ext uri="{BB962C8B-B14F-4D97-AF65-F5344CB8AC3E}">
        <p14:creationId xmlns:p14="http://schemas.microsoft.com/office/powerpoint/2010/main" val="3966361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Inadequate government regulation</a:t>
            </a:r>
          </a:p>
        </p:txBody>
      </p:sp>
      <p:sp>
        <p:nvSpPr>
          <p:cNvPr id="4" name="Content Placeholder 3"/>
          <p:cNvSpPr>
            <a:spLocks noGrp="1"/>
          </p:cNvSpPr>
          <p:nvPr>
            <p:ph idx="1"/>
          </p:nvPr>
        </p:nvSpPr>
        <p:spPr/>
        <p:txBody>
          <a:bodyPr>
            <a:noAutofit/>
          </a:bodyPr>
          <a:lstStyle/>
          <a:p>
            <a:pPr>
              <a:lnSpc>
                <a:spcPct val="100000"/>
              </a:lnSpc>
            </a:pPr>
            <a:r>
              <a:rPr lang="en-US" dirty="0"/>
              <a:t>No national restrictions on advertising </a:t>
            </a:r>
          </a:p>
          <a:p>
            <a:pPr>
              <a:lnSpc>
                <a:spcPct val="100000"/>
              </a:lnSpc>
            </a:pPr>
            <a:r>
              <a:rPr lang="en-US" dirty="0"/>
              <a:t>Slow phase-in of “Deeming Rule”</a:t>
            </a:r>
          </a:p>
          <a:p>
            <a:pPr>
              <a:lnSpc>
                <a:spcPct val="100000"/>
              </a:lnSpc>
            </a:pPr>
            <a:r>
              <a:rPr lang="en-US" dirty="0"/>
              <a:t>No ban on all flavors</a:t>
            </a:r>
          </a:p>
          <a:p>
            <a:pPr>
              <a:lnSpc>
                <a:spcPct val="100000"/>
              </a:lnSpc>
            </a:pPr>
            <a:r>
              <a:rPr lang="en-US" dirty="0"/>
              <a:t>No requirement that products be kept behind the counter </a:t>
            </a:r>
          </a:p>
          <a:p>
            <a:pPr>
              <a:lnSpc>
                <a:spcPct val="100000"/>
              </a:lnSpc>
            </a:pPr>
            <a:r>
              <a:rPr lang="en-US" dirty="0"/>
              <a:t>Counterfeit products sold in plain sight on social media</a:t>
            </a:r>
          </a:p>
        </p:txBody>
      </p:sp>
      <p:sp>
        <p:nvSpPr>
          <p:cNvPr id="5" name="Slide Number Placeholder 2">
            <a:extLst>
              <a:ext uri="{FF2B5EF4-FFF2-40B4-BE49-F238E27FC236}">
                <a16:creationId xmlns:a16="http://schemas.microsoft.com/office/drawing/2014/main" id="{A4C66848-0A91-4329-8132-80BDEC4F5AEE}"/>
              </a:ext>
            </a:extLst>
          </p:cNvPr>
          <p:cNvSpPr>
            <a:spLocks noGrp="1"/>
          </p:cNvSpPr>
          <p:nvPr>
            <p:ph type="sldNum" sz="quarter" idx="4"/>
          </p:nvPr>
        </p:nvSpPr>
        <p:spPr/>
        <p:txBody>
          <a:bodyPr/>
          <a:lstStyle/>
          <a:p>
            <a:pPr>
              <a:defRPr/>
            </a:pPr>
            <a:fld id="{D634D2A0-D88B-48E9-9263-2336432C13C1}" type="slidenum">
              <a:rPr lang="en-US" smtClean="0"/>
              <a:pPr>
                <a:defRPr/>
              </a:pPr>
              <a:t>50</a:t>
            </a:fld>
            <a:endParaRPr lang="en-US" dirty="0"/>
          </a:p>
        </p:txBody>
      </p:sp>
      <p:sp>
        <p:nvSpPr>
          <p:cNvPr id="6" name="Slide Number Placeholder 4">
            <a:extLst>
              <a:ext uri="{FF2B5EF4-FFF2-40B4-BE49-F238E27FC236}">
                <a16:creationId xmlns:a16="http://schemas.microsoft.com/office/drawing/2014/main" id="{0AF5F79D-D475-4B69-9CA2-BA1ACD865C3F}"/>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50</a:t>
            </a:fld>
            <a:endParaRPr lang="en-US" dirty="0"/>
          </a:p>
        </p:txBody>
      </p:sp>
    </p:spTree>
    <p:extLst>
      <p:ext uri="{BB962C8B-B14F-4D97-AF65-F5344CB8AC3E}">
        <p14:creationId xmlns:p14="http://schemas.microsoft.com/office/powerpoint/2010/main" val="2382246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D06E5-303B-4793-9BDD-C0AD91283EDA}"/>
              </a:ext>
            </a:extLst>
          </p:cNvPr>
          <p:cNvSpPr>
            <a:spLocks noGrp="1"/>
          </p:cNvSpPr>
          <p:nvPr>
            <p:ph type="sldNum" sz="quarter" idx="12"/>
          </p:nvPr>
        </p:nvSpPr>
        <p:spPr/>
        <p:txBody>
          <a:bodyPr/>
          <a:lstStyle/>
          <a:p>
            <a:pPr>
              <a:defRPr/>
            </a:pPr>
            <a:fld id="{D634D2A0-D88B-48E9-9263-2336432C13C1}" type="slidenum">
              <a:rPr lang="en-US" smtClean="0"/>
              <a:pPr>
                <a:defRPr/>
              </a:pPr>
              <a:t>51</a:t>
            </a:fld>
            <a:endParaRPr lang="en-US" dirty="0"/>
          </a:p>
        </p:txBody>
      </p:sp>
      <p:sp>
        <p:nvSpPr>
          <p:cNvPr id="2" name="Title 1">
            <a:extLst>
              <a:ext uri="{FF2B5EF4-FFF2-40B4-BE49-F238E27FC236}">
                <a16:creationId xmlns:a16="http://schemas.microsoft.com/office/drawing/2014/main" id="{315CF70F-980D-43AD-80BB-186AE6B287A0}"/>
              </a:ext>
            </a:extLst>
          </p:cNvPr>
          <p:cNvSpPr>
            <a:spLocks noGrp="1"/>
          </p:cNvSpPr>
          <p:nvPr>
            <p:ph type="ctrTitle"/>
          </p:nvPr>
        </p:nvSpPr>
        <p:spPr/>
        <p:txBody>
          <a:bodyPr/>
          <a:lstStyle/>
          <a:p>
            <a:r>
              <a:rPr lang="en-US" dirty="0"/>
              <a:t>What schools can do</a:t>
            </a:r>
          </a:p>
        </p:txBody>
      </p:sp>
    </p:spTree>
    <p:extLst>
      <p:ext uri="{BB962C8B-B14F-4D97-AF65-F5344CB8AC3E}">
        <p14:creationId xmlns:p14="http://schemas.microsoft.com/office/powerpoint/2010/main" val="4091547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Prevention</a:t>
            </a:r>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a:t>The main way to prevent nicotine addiction is to keep people from using nicotine products</a:t>
            </a:r>
          </a:p>
          <a:p>
            <a:pPr>
              <a:lnSpc>
                <a:spcPct val="110000"/>
              </a:lnSpc>
            </a:pPr>
            <a:r>
              <a:rPr lang="en-US" dirty="0"/>
              <a:t>Strategies that are implemented early work best</a:t>
            </a:r>
          </a:p>
          <a:p>
            <a:pPr>
              <a:lnSpc>
                <a:spcPct val="110000"/>
              </a:lnSpc>
            </a:pPr>
            <a:r>
              <a:rPr lang="en-US" dirty="0"/>
              <a:t>Effective approaches are comprehensive and involve: </a:t>
            </a:r>
          </a:p>
          <a:p>
            <a:pPr lvl="1">
              <a:lnSpc>
                <a:spcPct val="110000"/>
              </a:lnSpc>
            </a:pPr>
            <a:r>
              <a:rPr lang="en-US" dirty="0"/>
              <a:t>Education and awareness</a:t>
            </a:r>
          </a:p>
          <a:p>
            <a:pPr lvl="1">
              <a:lnSpc>
                <a:spcPct val="110000"/>
              </a:lnSpc>
            </a:pPr>
            <a:r>
              <a:rPr lang="en-US" dirty="0"/>
              <a:t>Appeal to students’ desires for independence and future success</a:t>
            </a:r>
          </a:p>
          <a:p>
            <a:pPr lvl="1">
              <a:lnSpc>
                <a:spcPct val="110000"/>
              </a:lnSpc>
            </a:pPr>
            <a:r>
              <a:rPr lang="en-US" dirty="0"/>
              <a:t>Reduced access and availability </a:t>
            </a:r>
          </a:p>
          <a:p>
            <a:pPr lvl="1">
              <a:lnSpc>
                <a:spcPct val="110000"/>
              </a:lnSpc>
            </a:pPr>
            <a:r>
              <a:rPr lang="en-US" dirty="0"/>
              <a:t>Early detection of risk, parent involvement </a:t>
            </a:r>
          </a:p>
          <a:p>
            <a:pPr lvl="1">
              <a:lnSpc>
                <a:spcPct val="110000"/>
              </a:lnSpc>
            </a:pPr>
            <a:r>
              <a:rPr lang="en-US" dirty="0"/>
              <a:t>Compassionate, health-based interventions that promote cessation and improved mental health</a:t>
            </a:r>
          </a:p>
        </p:txBody>
      </p:sp>
      <p:sp>
        <p:nvSpPr>
          <p:cNvPr id="6" name="Slide Number Placeholder 4">
            <a:extLst>
              <a:ext uri="{FF2B5EF4-FFF2-40B4-BE49-F238E27FC236}">
                <a16:creationId xmlns:a16="http://schemas.microsoft.com/office/drawing/2014/main" id="{50D1462B-6079-4867-B6AF-79A8E3D29D55}"/>
              </a:ext>
            </a:extLst>
          </p:cNvPr>
          <p:cNvSpPr>
            <a:spLocks noGrp="1"/>
          </p:cNvSpPr>
          <p:nvPr>
            <p:ph type="sldNum" sz="quarter" idx="12"/>
          </p:nvPr>
        </p:nvSpPr>
        <p:spPr>
          <a:xfrm>
            <a:off x="241854" y="6264614"/>
            <a:ext cx="2743200" cy="365125"/>
          </a:xfrm>
        </p:spPr>
        <p:txBody>
          <a:bodyPr/>
          <a:lstStyle/>
          <a:p>
            <a:fld id="{4BCD7EC4-FBAE-BE45-AB6C-9493448CF961}" type="slidenum">
              <a:rPr lang="en-US" smtClean="0"/>
              <a:pPr/>
              <a:t>52</a:t>
            </a:fld>
            <a:endParaRPr lang="en-US" dirty="0"/>
          </a:p>
        </p:txBody>
      </p:sp>
    </p:spTree>
    <p:extLst>
      <p:ext uri="{BB962C8B-B14F-4D97-AF65-F5344CB8AC3E}">
        <p14:creationId xmlns:p14="http://schemas.microsoft.com/office/powerpoint/2010/main" val="3762861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E386-C2B5-124C-B356-F8893FB3E302}"/>
              </a:ext>
            </a:extLst>
          </p:cNvPr>
          <p:cNvSpPr>
            <a:spLocks noGrp="1"/>
          </p:cNvSpPr>
          <p:nvPr>
            <p:ph type="title"/>
          </p:nvPr>
        </p:nvSpPr>
        <p:spPr/>
        <p:txBody>
          <a:bodyPr>
            <a:normAutofit/>
          </a:bodyPr>
          <a:lstStyle/>
          <a:p>
            <a:r>
              <a:rPr lang="en-US" dirty="0"/>
              <a:t>Signs of student vaping</a:t>
            </a:r>
          </a:p>
        </p:txBody>
      </p:sp>
      <p:sp>
        <p:nvSpPr>
          <p:cNvPr id="3" name="Content Placeholder 2">
            <a:extLst>
              <a:ext uri="{FF2B5EF4-FFF2-40B4-BE49-F238E27FC236}">
                <a16:creationId xmlns:a16="http://schemas.microsoft.com/office/drawing/2014/main" id="{37FB08AC-96F3-5048-AD25-AC89BA25B258}"/>
              </a:ext>
            </a:extLst>
          </p:cNvPr>
          <p:cNvSpPr>
            <a:spLocks noGrp="1"/>
          </p:cNvSpPr>
          <p:nvPr>
            <p:ph idx="1"/>
          </p:nvPr>
        </p:nvSpPr>
        <p:spPr>
          <a:xfrm>
            <a:off x="546263" y="1312706"/>
            <a:ext cx="7306818" cy="4353998"/>
          </a:xfrm>
        </p:spPr>
        <p:txBody>
          <a:bodyPr>
            <a:normAutofit/>
          </a:bodyPr>
          <a:lstStyle/>
          <a:p>
            <a:r>
              <a:rPr lang="en-US" sz="2400" dirty="0"/>
              <a:t>Frequent trips to the bathroom at the same time every day  </a:t>
            </a:r>
          </a:p>
          <a:p>
            <a:r>
              <a:rPr lang="en-US" sz="2400" dirty="0"/>
              <a:t>Mood changes before and after leaving the room </a:t>
            </a:r>
          </a:p>
          <a:p>
            <a:r>
              <a:rPr lang="en-US" sz="2400" dirty="0"/>
              <a:t>Students hanging out in bathroom stalls together</a:t>
            </a:r>
          </a:p>
          <a:p>
            <a:r>
              <a:rPr lang="en-US" sz="2400" dirty="0"/>
              <a:t>Returning to class smelling of minty or sweet scents</a:t>
            </a:r>
          </a:p>
          <a:p>
            <a:r>
              <a:rPr lang="en-US" sz="2400" dirty="0"/>
              <a:t>Putting what appears to be thick markers or pens in their mouths; using colorful USB-like devices</a:t>
            </a:r>
          </a:p>
          <a:p>
            <a:r>
              <a:rPr lang="en-US" sz="2400" dirty="0"/>
              <a:t>Using lanyards or hoodies to hide vaping devices </a:t>
            </a:r>
          </a:p>
          <a:p>
            <a:r>
              <a:rPr lang="en-US" sz="2400" dirty="0"/>
              <a:t>Unexplained shifts in mood, behavior, academics</a:t>
            </a:r>
          </a:p>
        </p:txBody>
      </p:sp>
      <p:sp>
        <p:nvSpPr>
          <p:cNvPr id="8" name="Slide Number Placeholder 2">
            <a:extLst>
              <a:ext uri="{FF2B5EF4-FFF2-40B4-BE49-F238E27FC236}">
                <a16:creationId xmlns:a16="http://schemas.microsoft.com/office/drawing/2014/main" id="{EAC3F7A6-D11D-4074-A4E5-2770614EA243}"/>
              </a:ext>
            </a:extLst>
          </p:cNvPr>
          <p:cNvSpPr>
            <a:spLocks noGrp="1"/>
          </p:cNvSpPr>
          <p:nvPr>
            <p:ph type="sldNum" sz="quarter" idx="12"/>
          </p:nvPr>
        </p:nvSpPr>
        <p:spPr/>
        <p:txBody>
          <a:bodyPr/>
          <a:lstStyle/>
          <a:p>
            <a:pPr>
              <a:defRPr/>
            </a:pPr>
            <a:fld id="{D634D2A0-D88B-48E9-9263-2336432C13C1}" type="slidenum">
              <a:rPr lang="en-US" smtClean="0"/>
              <a:pPr>
                <a:defRPr/>
              </a:pPr>
              <a:t>53</a:t>
            </a:fld>
            <a:endParaRPr lang="en-US" dirty="0"/>
          </a:p>
        </p:txBody>
      </p:sp>
      <p:pic>
        <p:nvPicPr>
          <p:cNvPr id="5" name="Picture 4">
            <a:extLst>
              <a:ext uri="{FF2B5EF4-FFF2-40B4-BE49-F238E27FC236}">
                <a16:creationId xmlns:a16="http://schemas.microsoft.com/office/drawing/2014/main" id="{E0B7F573-69A7-C645-A6B5-1053C780B47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56165" y="1312706"/>
            <a:ext cx="3421688" cy="2389282"/>
          </a:xfrm>
          <a:prstGeom prst="rect">
            <a:avLst/>
          </a:prstGeom>
        </p:spPr>
      </p:pic>
    </p:spTree>
    <p:extLst>
      <p:ext uri="{BB962C8B-B14F-4D97-AF65-F5344CB8AC3E}">
        <p14:creationId xmlns:p14="http://schemas.microsoft.com/office/powerpoint/2010/main" val="1584405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How some schools have approached vaping</a:t>
            </a:r>
          </a:p>
        </p:txBody>
      </p:sp>
      <p:pic>
        <p:nvPicPr>
          <p:cNvPr id="5" name="Content Placeholder 4"/>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2300" y="1363986"/>
            <a:ext cx="8607401" cy="4790457"/>
          </a:xfrm>
        </p:spPr>
      </p:pic>
      <p:sp>
        <p:nvSpPr>
          <p:cNvPr id="4" name="Slide Number Placeholder 3"/>
          <p:cNvSpPr>
            <a:spLocks noGrp="1"/>
          </p:cNvSpPr>
          <p:nvPr>
            <p:ph type="sldNum" sz="quarter" idx="4294967295"/>
          </p:nvPr>
        </p:nvSpPr>
        <p:spPr/>
        <p:txBody>
          <a:bodyPr/>
          <a:lstStyle/>
          <a:p>
            <a:fld id="{EE8F94CE-C68E-BB49-866F-1AED226D53B6}" type="slidenum">
              <a:rPr lang="en-US" smtClean="0"/>
              <a:pPr/>
              <a:t>54</a:t>
            </a:fld>
            <a:endParaRPr lang="en-US" dirty="0"/>
          </a:p>
        </p:txBody>
      </p:sp>
    </p:spTree>
    <p:extLst>
      <p:ext uri="{BB962C8B-B14F-4D97-AF65-F5344CB8AC3E}">
        <p14:creationId xmlns:p14="http://schemas.microsoft.com/office/powerpoint/2010/main" val="40150559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1DFD-DC50-134A-B44F-5A2D710DE8C5}"/>
              </a:ext>
            </a:extLst>
          </p:cNvPr>
          <p:cNvSpPr>
            <a:spLocks noGrp="1"/>
          </p:cNvSpPr>
          <p:nvPr>
            <p:ph type="title"/>
          </p:nvPr>
        </p:nvSpPr>
        <p:spPr/>
        <p:txBody>
          <a:bodyPr/>
          <a:lstStyle/>
          <a:p>
            <a:r>
              <a:rPr lang="en-US" dirty="0"/>
              <a:t>Addressing vaping in schools</a:t>
            </a:r>
          </a:p>
        </p:txBody>
      </p:sp>
      <p:sp>
        <p:nvSpPr>
          <p:cNvPr id="3" name="Content Placeholder 2">
            <a:extLst>
              <a:ext uri="{FF2B5EF4-FFF2-40B4-BE49-F238E27FC236}">
                <a16:creationId xmlns:a16="http://schemas.microsoft.com/office/drawing/2014/main" id="{866D2E2E-A12F-1143-9F18-1CD55DC513FE}"/>
              </a:ext>
            </a:extLst>
          </p:cNvPr>
          <p:cNvSpPr>
            <a:spLocks noGrp="1"/>
          </p:cNvSpPr>
          <p:nvPr>
            <p:ph idx="1"/>
          </p:nvPr>
        </p:nvSpPr>
        <p:spPr>
          <a:xfrm>
            <a:off x="546262" y="1312706"/>
            <a:ext cx="7219699" cy="4857026"/>
          </a:xfrm>
        </p:spPr>
        <p:txBody>
          <a:bodyPr>
            <a:noAutofit/>
          </a:bodyPr>
          <a:lstStyle/>
          <a:p>
            <a:r>
              <a:rPr lang="en-US" sz="2400" dirty="0"/>
              <a:t>Offer a research-based anti-vaping curriculum</a:t>
            </a:r>
          </a:p>
          <a:p>
            <a:r>
              <a:rPr lang="en-US" sz="2400" dirty="0"/>
              <a:t>Challenge students’ perceptions of norms (it’s not true that ‘everyone’ vapes)</a:t>
            </a:r>
          </a:p>
          <a:p>
            <a:r>
              <a:rPr lang="en-US" sz="2400" dirty="0"/>
              <a:t>Address the pull of addiction, reasons for use</a:t>
            </a:r>
          </a:p>
          <a:p>
            <a:r>
              <a:rPr lang="en-US" sz="2400" dirty="0"/>
              <a:t>Appeal to students’ desire for independence by demonstrating industry marketing tactics that target youth</a:t>
            </a:r>
          </a:p>
          <a:p>
            <a:r>
              <a:rPr lang="en-US" sz="2400" dirty="0"/>
              <a:t>Sponsor student-led anti-vaping campaigns</a:t>
            </a:r>
          </a:p>
          <a:p>
            <a:pPr>
              <a:lnSpc>
                <a:spcPct val="110000"/>
              </a:lnSpc>
            </a:pPr>
            <a:r>
              <a:rPr lang="en-US" sz="2400" dirty="0"/>
              <a:t>Offer alternative, safer means of having fun, reducing stress and taking risks </a:t>
            </a:r>
          </a:p>
          <a:p>
            <a:endParaRPr lang="en-US" sz="2200" dirty="0"/>
          </a:p>
        </p:txBody>
      </p:sp>
      <p:sp>
        <p:nvSpPr>
          <p:cNvPr id="7" name="Slide Number Placeholder 2">
            <a:extLst>
              <a:ext uri="{FF2B5EF4-FFF2-40B4-BE49-F238E27FC236}">
                <a16:creationId xmlns:a16="http://schemas.microsoft.com/office/drawing/2014/main" id="{EEC0826C-C52C-4F4F-9558-2693A2BD3A0C}"/>
              </a:ext>
            </a:extLst>
          </p:cNvPr>
          <p:cNvSpPr>
            <a:spLocks noGrp="1"/>
          </p:cNvSpPr>
          <p:nvPr>
            <p:ph type="sldNum" sz="quarter" idx="12"/>
          </p:nvPr>
        </p:nvSpPr>
        <p:spPr/>
        <p:txBody>
          <a:bodyPr/>
          <a:lstStyle/>
          <a:p>
            <a:pPr>
              <a:defRPr/>
            </a:pPr>
            <a:fld id="{D634D2A0-D88B-48E9-9263-2336432C13C1}" type="slidenum">
              <a:rPr lang="en-US" smtClean="0"/>
              <a:pPr>
                <a:defRPr/>
              </a:pPr>
              <a:t>55</a:t>
            </a:fld>
            <a:endParaRPr lang="en-US" dirty="0"/>
          </a:p>
        </p:txBody>
      </p:sp>
      <p:pic>
        <p:nvPicPr>
          <p:cNvPr id="5" name="Picture 4">
            <a:extLst>
              <a:ext uri="{FF2B5EF4-FFF2-40B4-BE49-F238E27FC236}">
                <a16:creationId xmlns:a16="http://schemas.microsoft.com/office/drawing/2014/main" id="{10DFF4E1-2CFC-A84C-80C0-A5CFCF9A6F23}"/>
              </a:ext>
            </a:extLst>
          </p:cNvPr>
          <p:cNvPicPr>
            <a:picLocks noChangeAspect="1"/>
          </p:cNvPicPr>
          <p:nvPr/>
        </p:nvPicPr>
        <p:blipFill>
          <a:blip r:embed="rId3"/>
          <a:stretch>
            <a:fillRect/>
          </a:stretch>
        </p:blipFill>
        <p:spPr>
          <a:xfrm>
            <a:off x="8173530" y="1289162"/>
            <a:ext cx="3404323" cy="2817373"/>
          </a:xfrm>
          <a:prstGeom prst="rect">
            <a:avLst/>
          </a:prstGeom>
          <a:effectLst>
            <a:outerShdw blurRad="1028700" dist="50800" dir="5400000" algn="ctr" rotWithShape="0">
              <a:srgbClr val="000000">
                <a:alpha val="9000"/>
              </a:srgbClr>
            </a:outerShdw>
            <a:softEdge rad="0"/>
          </a:effectLst>
        </p:spPr>
      </p:pic>
    </p:spTree>
    <p:extLst>
      <p:ext uri="{BB962C8B-B14F-4D97-AF65-F5344CB8AC3E}">
        <p14:creationId xmlns:p14="http://schemas.microsoft.com/office/powerpoint/2010/main" val="2413454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Helpful messages for teens</a:t>
            </a:r>
          </a:p>
        </p:txBody>
      </p:sp>
      <p:sp>
        <p:nvSpPr>
          <p:cNvPr id="4" name="Content Placeholder 3"/>
          <p:cNvSpPr>
            <a:spLocks noGrp="1"/>
          </p:cNvSpPr>
          <p:nvPr>
            <p:ph idx="1"/>
          </p:nvPr>
        </p:nvSpPr>
        <p:spPr>
          <a:xfrm>
            <a:off x="546265" y="1320745"/>
            <a:ext cx="10892879" cy="4677720"/>
          </a:xfrm>
        </p:spPr>
        <p:txBody>
          <a:bodyPr>
            <a:noAutofit/>
          </a:bodyPr>
          <a:lstStyle/>
          <a:p>
            <a:pPr>
              <a:lnSpc>
                <a:spcPct val="100000"/>
              </a:lnSpc>
            </a:pPr>
            <a:r>
              <a:rPr lang="en-US" sz="2400" dirty="0">
                <a:solidFill>
                  <a:schemeClr val="tx2"/>
                </a:solidFill>
              </a:rPr>
              <a:t>Don’t fall for it </a:t>
            </a:r>
          </a:p>
          <a:p>
            <a:pPr marL="457200" lvl="1" indent="-220663">
              <a:lnSpc>
                <a:spcPct val="100000"/>
              </a:lnSpc>
            </a:pPr>
            <a:r>
              <a:rPr lang="en-US" sz="2000" dirty="0"/>
              <a:t>Don’t let big businesses take advantage of you, ruin your health, make you dependent</a:t>
            </a:r>
          </a:p>
          <a:p>
            <a:pPr marL="457200" lvl="1" indent="-220663">
              <a:lnSpc>
                <a:spcPct val="100000"/>
              </a:lnSpc>
            </a:pPr>
            <a:r>
              <a:rPr lang="en-US" sz="2000" dirty="0"/>
              <a:t>It’s not cool to be addicted to and dependent on a drug</a:t>
            </a:r>
            <a:endParaRPr lang="en-US" sz="2400" dirty="0"/>
          </a:p>
          <a:p>
            <a:pPr>
              <a:lnSpc>
                <a:spcPct val="100000"/>
              </a:lnSpc>
            </a:pPr>
            <a:r>
              <a:rPr lang="en-US" sz="2400" dirty="0">
                <a:solidFill>
                  <a:schemeClr val="tx2"/>
                </a:solidFill>
              </a:rPr>
              <a:t>Don’t be fooled by celebrity and social media promotions</a:t>
            </a:r>
            <a:r>
              <a:rPr lang="en-US" sz="2400" dirty="0"/>
              <a:t> </a:t>
            </a:r>
          </a:p>
          <a:p>
            <a:pPr marL="457200" lvl="1" indent="-220663">
              <a:lnSpc>
                <a:spcPct val="100000"/>
              </a:lnSpc>
            </a:pPr>
            <a:r>
              <a:rPr lang="en-US" sz="2000" dirty="0"/>
              <a:t>There’s money behind them, not your best interests</a:t>
            </a:r>
          </a:p>
          <a:p>
            <a:pPr>
              <a:lnSpc>
                <a:spcPct val="100000"/>
              </a:lnSpc>
            </a:pPr>
            <a:r>
              <a:rPr lang="en-US" sz="2400" dirty="0">
                <a:solidFill>
                  <a:schemeClr val="tx2"/>
                </a:solidFill>
              </a:rPr>
              <a:t>Don’t contribute to environmental damage</a:t>
            </a:r>
          </a:p>
          <a:p>
            <a:pPr>
              <a:lnSpc>
                <a:spcPct val="100000"/>
              </a:lnSpc>
            </a:pPr>
            <a:r>
              <a:rPr lang="en-US" sz="2400" dirty="0">
                <a:solidFill>
                  <a:schemeClr val="tx2"/>
                </a:solidFill>
              </a:rPr>
              <a:t>Make smart and healthy choices </a:t>
            </a:r>
          </a:p>
          <a:p>
            <a:pPr marL="457200" lvl="1" indent="-220663">
              <a:lnSpc>
                <a:spcPct val="100000"/>
              </a:lnSpc>
            </a:pPr>
            <a:r>
              <a:rPr lang="en-US" sz="2000" dirty="0"/>
              <a:t>Vaping really is dangerous</a:t>
            </a:r>
          </a:p>
          <a:p>
            <a:pPr marL="457200" lvl="1" indent="-220663">
              <a:lnSpc>
                <a:spcPct val="100000"/>
              </a:lnSpc>
            </a:pPr>
            <a:r>
              <a:rPr lang="en-US" sz="2000" dirty="0"/>
              <a:t>You only have one brain and body and they’re in pretty great condition right now – why mess up your health?</a:t>
            </a:r>
          </a:p>
        </p:txBody>
      </p:sp>
      <p:sp>
        <p:nvSpPr>
          <p:cNvPr id="6" name="Slide Number Placeholder 4">
            <a:extLst>
              <a:ext uri="{FF2B5EF4-FFF2-40B4-BE49-F238E27FC236}">
                <a16:creationId xmlns:a16="http://schemas.microsoft.com/office/drawing/2014/main" id="{359E7717-AA0B-4E6A-9F35-AD440993164C}"/>
              </a:ext>
            </a:extLst>
          </p:cNvPr>
          <p:cNvSpPr>
            <a:spLocks noGrp="1"/>
          </p:cNvSpPr>
          <p:nvPr>
            <p:ph type="sldNum" sz="quarter" idx="12"/>
          </p:nvPr>
        </p:nvSpPr>
        <p:spPr>
          <a:xfrm>
            <a:off x="241854" y="6264614"/>
            <a:ext cx="2743200" cy="365125"/>
          </a:xfrm>
        </p:spPr>
        <p:txBody>
          <a:bodyPr/>
          <a:lstStyle/>
          <a:p>
            <a:fld id="{4BCD7EC4-FBAE-BE45-AB6C-9493448CF961}" type="slidenum">
              <a:rPr lang="en-US" smtClean="0"/>
              <a:pPr/>
              <a:t>56</a:t>
            </a:fld>
            <a:endParaRPr lang="en-US" dirty="0"/>
          </a:p>
        </p:txBody>
      </p:sp>
    </p:spTree>
    <p:extLst>
      <p:ext uri="{BB962C8B-B14F-4D97-AF65-F5344CB8AC3E}">
        <p14:creationId xmlns:p14="http://schemas.microsoft.com/office/powerpoint/2010/main" val="2651864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1DFD-DC50-134A-B44F-5A2D710DE8C5}"/>
              </a:ext>
            </a:extLst>
          </p:cNvPr>
          <p:cNvSpPr>
            <a:spLocks noGrp="1"/>
          </p:cNvSpPr>
          <p:nvPr>
            <p:ph type="title"/>
          </p:nvPr>
        </p:nvSpPr>
        <p:spPr/>
        <p:txBody>
          <a:bodyPr/>
          <a:lstStyle/>
          <a:p>
            <a:r>
              <a:rPr lang="en-US" dirty="0"/>
              <a:t>What schools can do</a:t>
            </a:r>
          </a:p>
        </p:txBody>
      </p:sp>
      <p:sp>
        <p:nvSpPr>
          <p:cNvPr id="3" name="Content Placeholder 2">
            <a:extLst>
              <a:ext uri="{FF2B5EF4-FFF2-40B4-BE49-F238E27FC236}">
                <a16:creationId xmlns:a16="http://schemas.microsoft.com/office/drawing/2014/main" id="{866D2E2E-A12F-1143-9F18-1CD55DC513FE}"/>
              </a:ext>
            </a:extLst>
          </p:cNvPr>
          <p:cNvSpPr>
            <a:spLocks noGrp="1"/>
          </p:cNvSpPr>
          <p:nvPr>
            <p:ph idx="1"/>
          </p:nvPr>
        </p:nvSpPr>
        <p:spPr/>
        <p:txBody>
          <a:bodyPr>
            <a:noAutofit/>
          </a:bodyPr>
          <a:lstStyle/>
          <a:p>
            <a:pPr>
              <a:lnSpc>
                <a:spcPct val="100000"/>
              </a:lnSpc>
            </a:pPr>
            <a:r>
              <a:rPr lang="en-US" sz="2400" dirty="0"/>
              <a:t>Be vigilant about places on campus where students vape </a:t>
            </a:r>
          </a:p>
          <a:p>
            <a:pPr lvl="1">
              <a:lnSpc>
                <a:spcPct val="100000"/>
              </a:lnSpc>
            </a:pPr>
            <a:r>
              <a:rPr lang="en-US" sz="2200" dirty="0"/>
              <a:t>e.g., check pop-up ceilings in bathrooms where vaping devices may be hidden, school parking lots</a:t>
            </a:r>
          </a:p>
          <a:p>
            <a:pPr>
              <a:lnSpc>
                <a:spcPct val="100000"/>
              </a:lnSpc>
            </a:pPr>
            <a:r>
              <a:rPr lang="en-US" sz="2400" dirty="0"/>
              <a:t>Track vaping </a:t>
            </a:r>
            <a:r>
              <a:rPr lang="en-US" dirty="0"/>
              <a:t>and</a:t>
            </a:r>
            <a:r>
              <a:rPr lang="en-US" sz="2400" dirty="0"/>
              <a:t> other tobacco use trends in school/district and adjust approaches accordingly</a:t>
            </a:r>
          </a:p>
          <a:p>
            <a:pPr>
              <a:lnSpc>
                <a:spcPct val="100000"/>
              </a:lnSpc>
            </a:pPr>
            <a:r>
              <a:rPr lang="en-US" sz="2400" dirty="0"/>
              <a:t>Educate staff, parents/caregivers on the harms of vaping and on how to respond effectively to youth vaping</a:t>
            </a:r>
          </a:p>
          <a:p>
            <a:pPr>
              <a:lnSpc>
                <a:spcPct val="100000"/>
              </a:lnSpc>
            </a:pPr>
            <a:r>
              <a:rPr lang="en-US" sz="2400" dirty="0"/>
              <a:t>Identify and intervene with students who vape using a health rather than a punitive approach</a:t>
            </a:r>
          </a:p>
          <a:p>
            <a:pPr lvl="1">
              <a:lnSpc>
                <a:spcPct val="100000"/>
              </a:lnSpc>
            </a:pPr>
            <a:r>
              <a:rPr lang="en-US" sz="2200" dirty="0"/>
              <a:t>Nicotine addiction is powerful and difficult to overcome</a:t>
            </a:r>
          </a:p>
          <a:p>
            <a:pPr>
              <a:lnSpc>
                <a:spcPct val="100000"/>
              </a:lnSpc>
            </a:pPr>
            <a:r>
              <a:rPr lang="en-US" sz="2400" dirty="0"/>
              <a:t>Share community resources that can provide assistance</a:t>
            </a:r>
          </a:p>
        </p:txBody>
      </p:sp>
      <p:sp>
        <p:nvSpPr>
          <p:cNvPr id="4" name="Slide Number Placeholder 2">
            <a:extLst>
              <a:ext uri="{FF2B5EF4-FFF2-40B4-BE49-F238E27FC236}">
                <a16:creationId xmlns:a16="http://schemas.microsoft.com/office/drawing/2014/main" id="{E59EF847-1F4B-471C-8CD1-526B7A54DA6B}"/>
              </a:ext>
            </a:extLst>
          </p:cNvPr>
          <p:cNvSpPr>
            <a:spLocks noGrp="1"/>
          </p:cNvSpPr>
          <p:nvPr>
            <p:ph type="sldNum" sz="quarter" idx="12"/>
          </p:nvPr>
        </p:nvSpPr>
        <p:spPr/>
        <p:txBody>
          <a:bodyPr/>
          <a:lstStyle/>
          <a:p>
            <a:pPr>
              <a:defRPr/>
            </a:pPr>
            <a:fld id="{D634D2A0-D88B-48E9-9263-2336432C13C1}" type="slidenum">
              <a:rPr lang="en-US" smtClean="0"/>
              <a:pPr>
                <a:defRPr/>
              </a:pPr>
              <a:t>57</a:t>
            </a:fld>
            <a:endParaRPr lang="en-US" dirty="0"/>
          </a:p>
        </p:txBody>
      </p:sp>
    </p:spTree>
    <p:extLst>
      <p:ext uri="{BB962C8B-B14F-4D97-AF65-F5344CB8AC3E}">
        <p14:creationId xmlns:p14="http://schemas.microsoft.com/office/powerpoint/2010/main" val="3525425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10A2-66C1-314B-8DE1-72BA998952CF}"/>
              </a:ext>
            </a:extLst>
          </p:cNvPr>
          <p:cNvSpPr>
            <a:spLocks noGrp="1"/>
          </p:cNvSpPr>
          <p:nvPr>
            <p:ph type="title"/>
          </p:nvPr>
        </p:nvSpPr>
        <p:spPr/>
        <p:txBody>
          <a:bodyPr>
            <a:normAutofit/>
          </a:bodyPr>
          <a:lstStyle/>
          <a:p>
            <a:r>
              <a:rPr lang="en-US" dirty="0"/>
              <a:t>Youth-friendly materials</a:t>
            </a:r>
          </a:p>
        </p:txBody>
      </p:sp>
      <p:sp>
        <p:nvSpPr>
          <p:cNvPr id="3" name="Content Placeholder 2">
            <a:extLst>
              <a:ext uri="{FF2B5EF4-FFF2-40B4-BE49-F238E27FC236}">
                <a16:creationId xmlns:a16="http://schemas.microsoft.com/office/drawing/2014/main" id="{8AC51231-AE84-3D4B-9BAA-517CC92EA094}"/>
              </a:ext>
            </a:extLst>
          </p:cNvPr>
          <p:cNvSpPr>
            <a:spLocks noGrp="1"/>
          </p:cNvSpPr>
          <p:nvPr>
            <p:ph idx="1"/>
          </p:nvPr>
        </p:nvSpPr>
        <p:spPr/>
        <p:txBody>
          <a:bodyPr>
            <a:noAutofit/>
          </a:bodyPr>
          <a:lstStyle/>
          <a:p>
            <a:pPr>
              <a:lnSpc>
                <a:spcPct val="100000"/>
              </a:lnSpc>
            </a:pPr>
            <a:r>
              <a:rPr lang="en-US" sz="2400" dirty="0"/>
              <a:t>CATCH My Breath – CATCH (Coordinated Approach to Child Health)</a:t>
            </a:r>
          </a:p>
          <a:p>
            <a:pPr lvl="1">
              <a:lnSpc>
                <a:spcPct val="100000"/>
              </a:lnSpc>
            </a:pPr>
            <a:r>
              <a:rPr lang="en-US" sz="2000" dirty="0"/>
              <a:t>Prevention program for ages 11-18; 4 sessions lasting 35-40 minutes each </a:t>
            </a:r>
          </a:p>
          <a:p>
            <a:pPr lvl="1">
              <a:lnSpc>
                <a:spcPct val="100000"/>
              </a:lnSpc>
            </a:pPr>
            <a:r>
              <a:rPr lang="en-US" sz="2000" dirty="0"/>
              <a:t>Cooperative learning groups, group discussions, goal setting, interviews, media literacy</a:t>
            </a:r>
          </a:p>
          <a:p>
            <a:pPr>
              <a:lnSpc>
                <a:spcPct val="100000"/>
              </a:lnSpc>
            </a:pPr>
            <a:r>
              <a:rPr lang="en-US" sz="2400" dirty="0"/>
              <a:t>The Tobacco Prevention Toolkit – Stanford University School of Medicine</a:t>
            </a:r>
          </a:p>
          <a:p>
            <a:pPr lvl="1">
              <a:lnSpc>
                <a:spcPct val="100000"/>
              </a:lnSpc>
            </a:pPr>
            <a:r>
              <a:rPr lang="en-US" sz="2000" dirty="0"/>
              <a:t>In-classroom units and lesson plans on e-cigarettes, tobacco and nicotine</a:t>
            </a:r>
          </a:p>
          <a:p>
            <a:pPr lvl="1">
              <a:lnSpc>
                <a:spcPct val="100000"/>
              </a:lnSpc>
            </a:pPr>
            <a:r>
              <a:rPr lang="en-US" sz="2000" dirty="0"/>
              <a:t>Includes PowerPoints, discussion guides, worksheets and activities</a:t>
            </a:r>
          </a:p>
          <a:p>
            <a:pPr>
              <a:lnSpc>
                <a:spcPct val="100000"/>
              </a:lnSpc>
            </a:pPr>
            <a:r>
              <a:rPr lang="en-US" sz="2400" dirty="0"/>
              <a:t>ASPIRE -- MD Anderson Center</a:t>
            </a:r>
          </a:p>
          <a:p>
            <a:pPr lvl="1">
              <a:lnSpc>
                <a:spcPct val="100000"/>
              </a:lnSpc>
            </a:pPr>
            <a:r>
              <a:rPr lang="en-US" sz="2000" dirty="0"/>
              <a:t>Free, bilingual, online tool that helps students learn about being tobacco free </a:t>
            </a:r>
          </a:p>
        </p:txBody>
      </p:sp>
      <p:sp>
        <p:nvSpPr>
          <p:cNvPr id="4" name="Slide Number Placeholder 3">
            <a:extLst>
              <a:ext uri="{FF2B5EF4-FFF2-40B4-BE49-F238E27FC236}">
                <a16:creationId xmlns:a16="http://schemas.microsoft.com/office/drawing/2014/main" id="{3C60F693-67AA-4EB9-B3AF-1EA6EC74D7B6}"/>
              </a:ext>
            </a:extLst>
          </p:cNvPr>
          <p:cNvSpPr>
            <a:spLocks noGrp="1"/>
          </p:cNvSpPr>
          <p:nvPr>
            <p:ph type="sldNum" sz="quarter" idx="12"/>
          </p:nvPr>
        </p:nvSpPr>
        <p:spPr/>
        <p:txBody>
          <a:bodyPr/>
          <a:lstStyle/>
          <a:p>
            <a:fld id="{4BCD7EC4-FBAE-BE45-AB6C-9493448CF961}" type="slidenum">
              <a:rPr lang="en-US" smtClean="0"/>
              <a:pPr/>
              <a:t>58</a:t>
            </a:fld>
            <a:endParaRPr lang="en-US" dirty="0"/>
          </a:p>
        </p:txBody>
      </p:sp>
    </p:spTree>
    <p:extLst>
      <p:ext uri="{BB962C8B-B14F-4D97-AF65-F5344CB8AC3E}">
        <p14:creationId xmlns:p14="http://schemas.microsoft.com/office/powerpoint/2010/main" val="279330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10A2-66C1-314B-8DE1-72BA998952CF}"/>
              </a:ext>
            </a:extLst>
          </p:cNvPr>
          <p:cNvSpPr>
            <a:spLocks noGrp="1"/>
          </p:cNvSpPr>
          <p:nvPr>
            <p:ph type="title"/>
          </p:nvPr>
        </p:nvSpPr>
        <p:spPr/>
        <p:txBody>
          <a:bodyPr>
            <a:normAutofit/>
          </a:bodyPr>
          <a:lstStyle/>
          <a:p>
            <a:r>
              <a:rPr lang="en-US" dirty="0"/>
              <a:t>Youth-friendly materials</a:t>
            </a:r>
          </a:p>
        </p:txBody>
      </p:sp>
      <p:sp>
        <p:nvSpPr>
          <p:cNvPr id="3" name="Content Placeholder 2">
            <a:extLst>
              <a:ext uri="{FF2B5EF4-FFF2-40B4-BE49-F238E27FC236}">
                <a16:creationId xmlns:a16="http://schemas.microsoft.com/office/drawing/2014/main" id="{8AC51231-AE84-3D4B-9BAA-517CC92EA094}"/>
              </a:ext>
            </a:extLst>
          </p:cNvPr>
          <p:cNvSpPr>
            <a:spLocks noGrp="1"/>
          </p:cNvSpPr>
          <p:nvPr>
            <p:ph idx="1"/>
          </p:nvPr>
        </p:nvSpPr>
        <p:spPr/>
        <p:txBody>
          <a:bodyPr>
            <a:noAutofit/>
          </a:bodyPr>
          <a:lstStyle/>
          <a:p>
            <a:pPr>
              <a:lnSpc>
                <a:spcPct val="100000"/>
              </a:lnSpc>
            </a:pPr>
            <a:r>
              <a:rPr lang="en-US" sz="2400" dirty="0" err="1"/>
              <a:t>smokeSCREEN</a:t>
            </a:r>
            <a:r>
              <a:rPr lang="en-US" sz="2400" dirty="0"/>
              <a:t> -- a smoking prevention videogame – play2PREVENT </a:t>
            </a:r>
          </a:p>
          <a:p>
            <a:pPr>
              <a:lnSpc>
                <a:spcPct val="100000"/>
              </a:lnSpc>
            </a:pPr>
            <a:r>
              <a:rPr lang="en-US" sz="2400" dirty="0"/>
              <a:t>Get Smart about Tobacco: Health and Science Education Program – Scholastic </a:t>
            </a:r>
          </a:p>
          <a:p>
            <a:pPr>
              <a:lnSpc>
                <a:spcPct val="100000"/>
              </a:lnSpc>
            </a:pPr>
            <a:r>
              <a:rPr lang="en-US" sz="2400" dirty="0"/>
              <a:t>The Real Cost of Vaping – FDA and Scholastic</a:t>
            </a:r>
          </a:p>
          <a:p>
            <a:pPr lvl="1">
              <a:lnSpc>
                <a:spcPct val="100000"/>
              </a:lnSpc>
            </a:pPr>
            <a:r>
              <a:rPr lang="en-US" sz="2000" dirty="0"/>
              <a:t>Information and a single lesson plan for grades 9-12</a:t>
            </a:r>
            <a:r>
              <a:rPr lang="en-US" sz="2400" dirty="0"/>
              <a:t> </a:t>
            </a:r>
          </a:p>
          <a:p>
            <a:pPr>
              <a:lnSpc>
                <a:spcPct val="100000"/>
              </a:lnSpc>
            </a:pPr>
            <a:r>
              <a:rPr lang="en-US" sz="2400" dirty="0"/>
              <a:t>Know the Risks: A Youth Guide to E-cigarettes–CDC's Office on Smoking &amp; Health</a:t>
            </a:r>
          </a:p>
        </p:txBody>
      </p:sp>
      <p:sp>
        <p:nvSpPr>
          <p:cNvPr id="4" name="Slide Number Placeholder 3">
            <a:extLst>
              <a:ext uri="{FF2B5EF4-FFF2-40B4-BE49-F238E27FC236}">
                <a16:creationId xmlns:a16="http://schemas.microsoft.com/office/drawing/2014/main" id="{3C60F693-67AA-4EB9-B3AF-1EA6EC74D7B6}"/>
              </a:ext>
            </a:extLst>
          </p:cNvPr>
          <p:cNvSpPr>
            <a:spLocks noGrp="1"/>
          </p:cNvSpPr>
          <p:nvPr>
            <p:ph type="sldNum" sz="quarter" idx="12"/>
          </p:nvPr>
        </p:nvSpPr>
        <p:spPr/>
        <p:txBody>
          <a:bodyPr/>
          <a:lstStyle/>
          <a:p>
            <a:fld id="{4BCD7EC4-FBAE-BE45-AB6C-9493448CF961}" type="slidenum">
              <a:rPr lang="en-US" smtClean="0"/>
              <a:pPr/>
              <a:t>59</a:t>
            </a:fld>
            <a:endParaRPr lang="en-US" dirty="0"/>
          </a:p>
        </p:txBody>
      </p:sp>
    </p:spTree>
    <p:extLst>
      <p:ext uri="{BB962C8B-B14F-4D97-AF65-F5344CB8AC3E}">
        <p14:creationId xmlns:p14="http://schemas.microsoft.com/office/powerpoint/2010/main" val="3361895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JUUL: the iPhone of vapes</a:t>
            </a:r>
          </a:p>
        </p:txBody>
      </p:sp>
      <p:sp>
        <p:nvSpPr>
          <p:cNvPr id="6" name="Content Placeholder 5"/>
          <p:cNvSpPr>
            <a:spLocks noGrp="1"/>
          </p:cNvSpPr>
          <p:nvPr>
            <p:ph idx="1"/>
          </p:nvPr>
        </p:nvSpPr>
        <p:spPr/>
        <p:txBody>
          <a:bodyPr>
            <a:normAutofit/>
          </a:bodyPr>
          <a:lstStyle/>
          <a:p>
            <a:r>
              <a:rPr lang="en-US" sz="1900" dirty="0"/>
              <a:t>JUUL - $14.99 plus $15.99/pack of 4 pods</a:t>
            </a:r>
          </a:p>
          <a:p>
            <a:r>
              <a:rPr lang="en-US" sz="1900" dirty="0"/>
              <a:t>Pod flavors: Menthol, Virginia and Classic Tobacco</a:t>
            </a:r>
          </a:p>
          <a:p>
            <a:r>
              <a:rPr lang="en-US" sz="1900" dirty="0"/>
              <a:t>Contain 3% or 5% nicotine = 1+ pack of cigarettes or 200 puffs</a:t>
            </a:r>
            <a:br>
              <a:rPr lang="en-US" sz="1900" dirty="0"/>
            </a:br>
            <a:endParaRPr lang="en-US" sz="1900" dirty="0"/>
          </a:p>
        </p:txBody>
      </p:sp>
      <p:pic>
        <p:nvPicPr>
          <p:cNvPr id="3" name="Picture 2">
            <a:extLst>
              <a:ext uri="{FF2B5EF4-FFF2-40B4-BE49-F238E27FC236}">
                <a16:creationId xmlns:a16="http://schemas.microsoft.com/office/drawing/2014/main" id="{DAE61333-76DA-2F44-A01B-C20FEF01FEDA}"/>
              </a:ext>
            </a:extLst>
          </p:cNvPr>
          <p:cNvPicPr>
            <a:picLocks noChangeAspect="1"/>
          </p:cNvPicPr>
          <p:nvPr/>
        </p:nvPicPr>
        <p:blipFill>
          <a:blip r:embed="rId3"/>
          <a:stretch>
            <a:fillRect/>
          </a:stretch>
        </p:blipFill>
        <p:spPr>
          <a:xfrm>
            <a:off x="5466784" y="2888306"/>
            <a:ext cx="4210617" cy="2541798"/>
          </a:xfrm>
          <a:prstGeom prst="rect">
            <a:avLst/>
          </a:prstGeom>
        </p:spPr>
      </p:pic>
      <p:sp>
        <p:nvSpPr>
          <p:cNvPr id="7" name="Slide Number Placeholder 5">
            <a:extLst>
              <a:ext uri="{FF2B5EF4-FFF2-40B4-BE49-F238E27FC236}">
                <a16:creationId xmlns:a16="http://schemas.microsoft.com/office/drawing/2014/main" id="{981FDF51-3F7B-425D-AE9F-E90AFDB56EE3}"/>
              </a:ext>
            </a:extLst>
          </p:cNvPr>
          <p:cNvSpPr txBox="1">
            <a:spLocks/>
          </p:cNvSpPr>
          <p:nvPr/>
        </p:nvSpPr>
        <p:spPr>
          <a:xfrm>
            <a:off x="1981200" y="6300152"/>
            <a:ext cx="2133600" cy="365125"/>
          </a:xfrm>
          <a:prstGeom prst="rect">
            <a:avLst/>
          </a:prstGeom>
        </p:spPr>
        <p:txBody>
          <a:bodyPr/>
          <a:lstStyle>
            <a:defPPr>
              <a:defRPr lang="en-US"/>
            </a:defPPr>
            <a:lvl1pPr algn="l" rtl="0" fontAlgn="base">
              <a:spcBef>
                <a:spcPct val="0"/>
              </a:spcBef>
              <a:spcAft>
                <a:spcPct val="0"/>
              </a:spcAft>
              <a:defRPr sz="1400" kern="120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634D2A0-D88B-48E9-9263-2336432C13C1}" type="slidenum">
              <a:rPr lang="en-US"/>
              <a:pPr>
                <a:defRPr/>
              </a:pPr>
              <a:t>6</a:t>
            </a:fld>
            <a:endParaRPr lang="en-US" dirty="0"/>
          </a:p>
        </p:txBody>
      </p:sp>
      <p:pic>
        <p:nvPicPr>
          <p:cNvPr id="8" name="Picture 7">
            <a:extLst>
              <a:ext uri="{FF2B5EF4-FFF2-40B4-BE49-F238E27FC236}">
                <a16:creationId xmlns:a16="http://schemas.microsoft.com/office/drawing/2014/main" id="{8AEF530E-DBAA-4215-A4A2-B6E6D45596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4600" y="2853238"/>
            <a:ext cx="3009524" cy="2552381"/>
          </a:xfrm>
          <a:prstGeom prst="rect">
            <a:avLst/>
          </a:prstGeom>
        </p:spPr>
      </p:pic>
      <p:sp>
        <p:nvSpPr>
          <p:cNvPr id="4" name="Slide Number Placeholder 3">
            <a:extLst>
              <a:ext uri="{FF2B5EF4-FFF2-40B4-BE49-F238E27FC236}">
                <a16:creationId xmlns:a16="http://schemas.microsoft.com/office/drawing/2014/main" id="{CC27E676-5EFE-4705-A0F5-CC18A5129405}"/>
              </a:ext>
            </a:extLst>
          </p:cNvPr>
          <p:cNvSpPr>
            <a:spLocks noGrp="1"/>
          </p:cNvSpPr>
          <p:nvPr>
            <p:ph type="sldNum" sz="quarter" idx="12"/>
          </p:nvPr>
        </p:nvSpPr>
        <p:spPr/>
        <p:txBody>
          <a:bodyPr/>
          <a:lstStyle/>
          <a:p>
            <a:fld id="{4BCD7EC4-FBAE-BE45-AB6C-9493448CF961}" type="slidenum">
              <a:rPr lang="en-US" smtClean="0"/>
              <a:pPr/>
              <a:t>6</a:t>
            </a:fld>
            <a:endParaRPr lang="en-US" dirty="0"/>
          </a:p>
        </p:txBody>
      </p:sp>
    </p:spTree>
    <p:extLst>
      <p:ext uri="{BB962C8B-B14F-4D97-AF65-F5344CB8AC3E}">
        <p14:creationId xmlns:p14="http://schemas.microsoft.com/office/powerpoint/2010/main" val="375579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8EBDBC-01D2-47AF-9AB0-17D0C3B70FC5}"/>
              </a:ext>
            </a:extLst>
          </p:cNvPr>
          <p:cNvSpPr>
            <a:spLocks noGrp="1"/>
          </p:cNvSpPr>
          <p:nvPr>
            <p:ph type="sldNum" sz="quarter" idx="12"/>
          </p:nvPr>
        </p:nvSpPr>
        <p:spPr/>
        <p:txBody>
          <a:bodyPr/>
          <a:lstStyle/>
          <a:p>
            <a:pPr>
              <a:defRPr/>
            </a:pPr>
            <a:fld id="{D634D2A0-D88B-48E9-9263-2336432C13C1}" type="slidenum">
              <a:rPr lang="en-US" smtClean="0"/>
              <a:pPr>
                <a:defRPr/>
              </a:pPr>
              <a:t>60</a:t>
            </a:fld>
            <a:endParaRPr lang="en-US" dirty="0"/>
          </a:p>
        </p:txBody>
      </p:sp>
      <p:sp>
        <p:nvSpPr>
          <p:cNvPr id="2" name="Title 1">
            <a:extLst>
              <a:ext uri="{FF2B5EF4-FFF2-40B4-BE49-F238E27FC236}">
                <a16:creationId xmlns:a16="http://schemas.microsoft.com/office/drawing/2014/main" id="{9E09F629-9B4D-43F0-BB2E-CC9DEC8A090A}"/>
              </a:ext>
            </a:extLst>
          </p:cNvPr>
          <p:cNvSpPr>
            <a:spLocks noGrp="1"/>
          </p:cNvSpPr>
          <p:nvPr>
            <p:ph type="ctrTitle"/>
          </p:nvPr>
        </p:nvSpPr>
        <p:spPr/>
        <p:txBody>
          <a:bodyPr/>
          <a:lstStyle/>
          <a:p>
            <a:r>
              <a:rPr lang="en-US" dirty="0"/>
              <a:t>Additional Resources</a:t>
            </a:r>
          </a:p>
        </p:txBody>
      </p:sp>
      <p:sp>
        <p:nvSpPr>
          <p:cNvPr id="5" name="Subtitle 4">
            <a:extLst>
              <a:ext uri="{FF2B5EF4-FFF2-40B4-BE49-F238E27FC236}">
                <a16:creationId xmlns:a16="http://schemas.microsoft.com/office/drawing/2014/main" id="{DF24FF92-DC9E-4BCA-B18E-6E0949E1E1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3010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Helpful resources</a:t>
            </a:r>
          </a:p>
        </p:txBody>
      </p:sp>
      <p:sp>
        <p:nvSpPr>
          <p:cNvPr id="6" name="Content Placeholder 5"/>
          <p:cNvSpPr>
            <a:spLocks noGrp="1"/>
          </p:cNvSpPr>
          <p:nvPr>
            <p:ph idx="1"/>
          </p:nvPr>
        </p:nvSpPr>
        <p:spPr/>
        <p:txBody>
          <a:bodyPr>
            <a:noAutofit/>
          </a:bodyPr>
          <a:lstStyle/>
          <a:p>
            <a:pPr marL="233363" indent="-233363">
              <a:lnSpc>
                <a:spcPct val="100000"/>
              </a:lnSpc>
            </a:pPr>
            <a:r>
              <a:rPr lang="en-US" sz="2000" dirty="0"/>
              <a:t>Partnership to End Addiction guide – </a:t>
            </a:r>
            <a:r>
              <a:rPr lang="en-US" sz="2000" i="1" dirty="0"/>
              <a:t>Vaping: What School Professionals Need to Know to Help Protect Children, Teens and Young Adults: </a:t>
            </a:r>
            <a:r>
              <a:rPr lang="en-US" sz="2000" dirty="0">
                <a:hlinkClick r:id="rId3" tooltip="https://drugfree.org/community-resources/"/>
              </a:rPr>
              <a:t>https://drugfree.org/community-resources/</a:t>
            </a:r>
            <a:br>
              <a:rPr lang="en-US" sz="2000" dirty="0"/>
            </a:br>
            <a:endParaRPr lang="en-US" sz="2000" dirty="0"/>
          </a:p>
          <a:p>
            <a:pPr marL="233363" indent="-233363">
              <a:lnSpc>
                <a:spcPct val="100000"/>
              </a:lnSpc>
            </a:pPr>
            <a:r>
              <a:rPr lang="en-US" sz="2000" dirty="0"/>
              <a:t>Centers for Disease Control and Prevention (CDC): </a:t>
            </a:r>
            <a:r>
              <a:rPr lang="en-US" sz="2000" dirty="0">
                <a:solidFill>
                  <a:schemeClr val="tx2"/>
                </a:solidFill>
                <a:hlinkClick r:id="rId4">
                  <a:extLst>
                    <a:ext uri="{A12FA001-AC4F-418D-AE19-62706E023703}">
                      <ahyp:hlinkClr xmlns:ahyp="http://schemas.microsoft.com/office/drawing/2018/hyperlinkcolor" val="tx"/>
                    </a:ext>
                  </a:extLst>
                </a:hlinkClick>
              </a:rPr>
              <a:t>https://www.cdc.gov/tobacco/basic_information/e-cigarettes/index.htm</a:t>
            </a:r>
            <a:br>
              <a:rPr lang="en-US" sz="2000" dirty="0">
                <a:solidFill>
                  <a:schemeClr val="accent3"/>
                </a:solidFill>
              </a:rPr>
            </a:br>
            <a:endParaRPr lang="en-US" sz="2000" dirty="0">
              <a:solidFill>
                <a:schemeClr val="accent3"/>
              </a:solidFill>
            </a:endParaRPr>
          </a:p>
          <a:p>
            <a:pPr marL="233363" indent="-233363">
              <a:lnSpc>
                <a:spcPct val="100000"/>
              </a:lnSpc>
            </a:pPr>
            <a:r>
              <a:rPr lang="en-US" sz="2000" dirty="0"/>
              <a:t>Stanford’s </a:t>
            </a:r>
            <a:r>
              <a:rPr lang="en-US" sz="2000" i="1" dirty="0"/>
              <a:t>Tobacco Prevention Toolkit: </a:t>
            </a:r>
            <a:br>
              <a:rPr lang="en-US" sz="2000" i="1" dirty="0"/>
            </a:br>
            <a:r>
              <a:rPr lang="en-US" sz="2000" dirty="0">
                <a:solidFill>
                  <a:schemeClr val="tx2"/>
                </a:solidFill>
                <a:hlinkClick r:id="rId5">
                  <a:extLst>
                    <a:ext uri="{A12FA001-AC4F-418D-AE19-62706E023703}">
                      <ahyp:hlinkClr xmlns:ahyp="http://schemas.microsoft.com/office/drawing/2018/hyperlinkcolor" val="tx"/>
                    </a:ext>
                  </a:extLst>
                </a:hlinkClick>
              </a:rPr>
              <a:t>https://med.stanford.edu/tobaccopreventiontoolkit/E-Cigs.html</a:t>
            </a:r>
            <a:br>
              <a:rPr lang="en-US" sz="2000" dirty="0">
                <a:solidFill>
                  <a:schemeClr val="accent3"/>
                </a:solidFill>
              </a:rPr>
            </a:br>
            <a:endParaRPr lang="en-US" sz="2000" dirty="0">
              <a:solidFill>
                <a:schemeClr val="accent3"/>
              </a:solidFill>
            </a:endParaRPr>
          </a:p>
          <a:p>
            <a:pPr marL="233363" indent="-233363">
              <a:lnSpc>
                <a:spcPct val="100000"/>
              </a:lnSpc>
            </a:pPr>
            <a:r>
              <a:rPr lang="en-US" sz="2000" dirty="0"/>
              <a:t>Truth Initiative’s </a:t>
            </a:r>
            <a:r>
              <a:rPr lang="en-US" sz="2000" i="1" dirty="0"/>
              <a:t>quitting resources: </a:t>
            </a:r>
            <a:r>
              <a:rPr lang="en-US" sz="2000" u="sng" dirty="0">
                <a:solidFill>
                  <a:schemeClr val="tx2"/>
                </a:solidFill>
                <a:hlinkClick r:id="rId6">
                  <a:extLst>
                    <a:ext uri="{A12FA001-AC4F-418D-AE19-62706E023703}">
                      <ahyp:hlinkClr xmlns:ahyp="http://schemas.microsoft.com/office/drawing/2018/hyperlinkcolor" val="tx"/>
                    </a:ext>
                  </a:extLst>
                </a:hlinkClick>
              </a:rPr>
              <a:t>https://truthinitiative.org/thisisquitting</a:t>
            </a:r>
            <a:endParaRPr lang="en-US" sz="2000" dirty="0">
              <a:solidFill>
                <a:schemeClr val="tx2"/>
              </a:solidFill>
            </a:endParaRPr>
          </a:p>
        </p:txBody>
      </p:sp>
      <p:sp>
        <p:nvSpPr>
          <p:cNvPr id="7" name="Slide Number Placeholder 4">
            <a:extLst>
              <a:ext uri="{FF2B5EF4-FFF2-40B4-BE49-F238E27FC236}">
                <a16:creationId xmlns:a16="http://schemas.microsoft.com/office/drawing/2014/main" id="{4698B755-9535-4FB8-9D74-6C2BB2AE34A7}"/>
              </a:ext>
            </a:extLst>
          </p:cNvPr>
          <p:cNvSpPr>
            <a:spLocks noGrp="1"/>
          </p:cNvSpPr>
          <p:nvPr>
            <p:ph type="sldNum" sz="quarter" idx="12"/>
          </p:nvPr>
        </p:nvSpPr>
        <p:spPr>
          <a:xfrm>
            <a:off x="241854" y="6264614"/>
            <a:ext cx="2743200" cy="365125"/>
          </a:xfrm>
        </p:spPr>
        <p:txBody>
          <a:bodyPr/>
          <a:lstStyle/>
          <a:p>
            <a:fld id="{4BCD7EC4-FBAE-BE45-AB6C-9493448CF961}" type="slidenum">
              <a:rPr lang="en-US" smtClean="0"/>
              <a:pPr/>
              <a:t>61</a:t>
            </a:fld>
            <a:endParaRPr lang="en-US" dirty="0"/>
          </a:p>
        </p:txBody>
      </p:sp>
    </p:spTree>
    <p:extLst>
      <p:ext uri="{BB962C8B-B14F-4D97-AF65-F5344CB8AC3E}">
        <p14:creationId xmlns:p14="http://schemas.microsoft.com/office/powerpoint/2010/main" val="1091858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5A2-E594-FB44-8F96-117EEDF2DECF}"/>
              </a:ext>
            </a:extLst>
          </p:cNvPr>
          <p:cNvSpPr>
            <a:spLocks noGrp="1"/>
          </p:cNvSpPr>
          <p:nvPr>
            <p:ph type="ctrTitle"/>
          </p:nvPr>
        </p:nvSpPr>
        <p:spPr/>
        <p:txBody>
          <a:bodyPr/>
          <a:lstStyle/>
          <a:p>
            <a:r>
              <a:rPr lang="en-US" dirty="0"/>
              <a:t>Contact</a:t>
            </a:r>
          </a:p>
        </p:txBody>
      </p:sp>
      <p:sp>
        <p:nvSpPr>
          <p:cNvPr id="3" name="Subtitle 2">
            <a:extLst>
              <a:ext uri="{FF2B5EF4-FFF2-40B4-BE49-F238E27FC236}">
                <a16:creationId xmlns:a16="http://schemas.microsoft.com/office/drawing/2014/main" id="{34B505C9-0A3F-C24C-AF7B-59D98C856C97}"/>
              </a:ext>
            </a:extLst>
          </p:cNvPr>
          <p:cNvSpPr>
            <a:spLocks noGrp="1"/>
          </p:cNvSpPr>
          <p:nvPr>
            <p:ph type="subTitle" idx="1"/>
          </p:nvPr>
        </p:nvSpPr>
        <p:spPr>
          <a:xfrm>
            <a:off x="1524000" y="3602038"/>
            <a:ext cx="4358640" cy="1655762"/>
          </a:xfrm>
        </p:spPr>
        <p:txBody>
          <a:bodyPr/>
          <a:lstStyle/>
          <a:p>
            <a:r>
              <a:rPr lang="en-US" dirty="0"/>
              <a:t>Pat Aussem</a:t>
            </a:r>
          </a:p>
          <a:p>
            <a:r>
              <a:rPr lang="en-US" dirty="0"/>
              <a:t>paussem@toendaddiction.org</a:t>
            </a:r>
          </a:p>
        </p:txBody>
      </p:sp>
      <p:sp>
        <p:nvSpPr>
          <p:cNvPr id="5" name="Slide Number Placeholder 4">
            <a:extLst>
              <a:ext uri="{FF2B5EF4-FFF2-40B4-BE49-F238E27FC236}">
                <a16:creationId xmlns:a16="http://schemas.microsoft.com/office/drawing/2014/main" id="{0450FE98-5E55-1D46-A887-AC1C0B4FB8C2}"/>
              </a:ext>
            </a:extLst>
          </p:cNvPr>
          <p:cNvSpPr>
            <a:spLocks noGrp="1"/>
          </p:cNvSpPr>
          <p:nvPr>
            <p:ph type="sldNum" sz="quarter" idx="12"/>
          </p:nvPr>
        </p:nvSpPr>
        <p:spPr/>
        <p:txBody>
          <a:bodyPr/>
          <a:lstStyle/>
          <a:p>
            <a:fld id="{4BCD7EC4-FBAE-BE45-AB6C-9493448CF961}" type="slidenum">
              <a:rPr lang="en-US" smtClean="0"/>
              <a:pPr/>
              <a:t>62</a:t>
            </a:fld>
            <a:endParaRPr lang="en-US" dirty="0"/>
          </a:p>
        </p:txBody>
      </p:sp>
      <p:sp>
        <p:nvSpPr>
          <p:cNvPr id="6" name="Subtitle 2">
            <a:extLst>
              <a:ext uri="{FF2B5EF4-FFF2-40B4-BE49-F238E27FC236}">
                <a16:creationId xmlns:a16="http://schemas.microsoft.com/office/drawing/2014/main" id="{46A2FC2B-372B-4BB0-BE7D-39C5A20AA2FB}"/>
              </a:ext>
            </a:extLst>
          </p:cNvPr>
          <p:cNvSpPr txBox="1">
            <a:spLocks/>
          </p:cNvSpPr>
          <p:nvPr/>
        </p:nvSpPr>
        <p:spPr>
          <a:xfrm>
            <a:off x="6309362" y="3627756"/>
            <a:ext cx="435864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772583"/>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772583"/>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77258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772583"/>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7258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Linda Richter</a:t>
            </a:r>
          </a:p>
          <a:p>
            <a:r>
              <a:rPr lang="en-US" dirty="0"/>
              <a:t>lrichter@toendaddiction.org</a:t>
            </a:r>
          </a:p>
        </p:txBody>
      </p:sp>
    </p:spTree>
    <p:extLst>
      <p:ext uri="{BB962C8B-B14F-4D97-AF65-F5344CB8AC3E}">
        <p14:creationId xmlns:p14="http://schemas.microsoft.com/office/powerpoint/2010/main" val="207034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65E1E-98DE-AA4D-A267-4B18E6A6856C}"/>
              </a:ext>
            </a:extLst>
          </p:cNvPr>
          <p:cNvSpPr txBox="1"/>
          <p:nvPr/>
        </p:nvSpPr>
        <p:spPr>
          <a:xfrm>
            <a:off x="2532743" y="5733142"/>
            <a:ext cx="7126515" cy="338554"/>
          </a:xfrm>
          <a:prstGeom prst="rect">
            <a:avLst/>
          </a:prstGeom>
          <a:noFill/>
        </p:spPr>
        <p:txBody>
          <a:bodyPr wrap="square" rtlCol="0">
            <a:spAutoFit/>
          </a:bodyPr>
          <a:lstStyle/>
          <a:p>
            <a:pPr algn="ctr"/>
            <a:r>
              <a:rPr lang="en-US" sz="1600" dirty="0">
                <a:solidFill>
                  <a:schemeClr val="bg1"/>
                </a:solidFill>
              </a:rPr>
              <a:t>© 2020 Partnership to End Addiction</a:t>
            </a:r>
          </a:p>
        </p:txBody>
      </p:sp>
    </p:spTree>
    <p:extLst>
      <p:ext uri="{BB962C8B-B14F-4D97-AF65-F5344CB8AC3E}">
        <p14:creationId xmlns:p14="http://schemas.microsoft.com/office/powerpoint/2010/main" val="252256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A07922-3EF6-4667-AB45-AC1132D0BF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9637" y="1791612"/>
            <a:ext cx="1524000" cy="2333625"/>
          </a:xfrm>
          <a:prstGeom prst="rect">
            <a:avLst/>
          </a:prstGeom>
        </p:spPr>
      </p:pic>
      <p:sp>
        <p:nvSpPr>
          <p:cNvPr id="2" name="AutoShape 4" descr="Image result for juu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Image result for juul"/>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66083" y="2187356"/>
            <a:ext cx="1353450" cy="1937880"/>
          </a:xfrm>
          <a:prstGeom prst="rect">
            <a:avLst/>
          </a:prstGeom>
        </p:spPr>
      </p:pic>
      <p:pic>
        <p:nvPicPr>
          <p:cNvPr id="1030" name="Picture 6" descr="Image result for lipstick vaping devices"/>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31885" y="1688336"/>
            <a:ext cx="1295400" cy="24369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a:extLst>
              <a:ext uri="{FF2B5EF4-FFF2-40B4-BE49-F238E27FC236}">
                <a16:creationId xmlns:a16="http://schemas.microsoft.com/office/drawing/2014/main" id="{191282CA-8C3A-F241-B993-0BB00D12F10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75989" y="2583364"/>
            <a:ext cx="1807421" cy="1541872"/>
          </a:xfrm>
          <a:prstGeom prst="rect">
            <a:avLst/>
          </a:prstGeom>
        </p:spPr>
      </p:pic>
      <p:sp>
        <p:nvSpPr>
          <p:cNvPr id="10" name="Title 1">
            <a:extLst>
              <a:ext uri="{FF2B5EF4-FFF2-40B4-BE49-F238E27FC236}">
                <a16:creationId xmlns:a16="http://schemas.microsoft.com/office/drawing/2014/main" id="{B7BDCC4C-B40C-9747-A848-180BA2FB570C}"/>
              </a:ext>
            </a:extLst>
          </p:cNvPr>
          <p:cNvSpPr>
            <a:spLocks noGrp="1"/>
          </p:cNvSpPr>
          <p:nvPr>
            <p:ph type="title"/>
          </p:nvPr>
        </p:nvSpPr>
        <p:spPr/>
        <p:txBody>
          <a:bodyPr/>
          <a:lstStyle/>
          <a:p>
            <a:pPr algn="l"/>
            <a:r>
              <a:rPr lang="en-US" dirty="0"/>
              <a:t>Other vape devices</a:t>
            </a:r>
          </a:p>
        </p:txBody>
      </p:sp>
      <p:sp>
        <p:nvSpPr>
          <p:cNvPr id="6" name="Content Placeholder 5">
            <a:extLst>
              <a:ext uri="{FF2B5EF4-FFF2-40B4-BE49-F238E27FC236}">
                <a16:creationId xmlns:a16="http://schemas.microsoft.com/office/drawing/2014/main" id="{496737C6-82C1-4F22-AB8D-4F8A120C852D}"/>
              </a:ext>
            </a:extLst>
          </p:cNvPr>
          <p:cNvSpPr>
            <a:spLocks noGrp="1"/>
          </p:cNvSpPr>
          <p:nvPr>
            <p:ph idx="1"/>
          </p:nvPr>
        </p:nvSpPr>
        <p:spPr/>
        <p:txBody>
          <a:bodyPr/>
          <a:lstStyle/>
          <a:p>
            <a:endParaRPr lang="en-US" dirty="0"/>
          </a:p>
        </p:txBody>
      </p:sp>
      <p:sp>
        <p:nvSpPr>
          <p:cNvPr id="11" name="Slide Number Placeholder 2">
            <a:extLst>
              <a:ext uri="{FF2B5EF4-FFF2-40B4-BE49-F238E27FC236}">
                <a16:creationId xmlns:a16="http://schemas.microsoft.com/office/drawing/2014/main" id="{65B60D14-070D-4E12-8E84-2C96538F0A54}"/>
              </a:ext>
            </a:extLst>
          </p:cNvPr>
          <p:cNvSpPr>
            <a:spLocks noGrp="1"/>
          </p:cNvSpPr>
          <p:nvPr>
            <p:ph type="sldNum" sz="quarter" idx="12"/>
          </p:nvPr>
        </p:nvSpPr>
        <p:spPr/>
        <p:txBody>
          <a:bodyPr/>
          <a:lstStyle/>
          <a:p>
            <a:pPr>
              <a:defRPr/>
            </a:pPr>
            <a:fld id="{D634D2A0-D88B-48E9-9263-2336432C13C1}" type="slidenum">
              <a:rPr lang="en-US" smtClean="0"/>
              <a:pPr>
                <a:defRPr/>
              </a:pPr>
              <a:t>7</a:t>
            </a:fld>
            <a:endParaRPr lang="en-US" dirty="0"/>
          </a:p>
        </p:txBody>
      </p:sp>
      <p:pic>
        <p:nvPicPr>
          <p:cNvPr id="12" name="Picture 11">
            <a:extLst>
              <a:ext uri="{FF2B5EF4-FFF2-40B4-BE49-F238E27FC236}">
                <a16:creationId xmlns:a16="http://schemas.microsoft.com/office/drawing/2014/main" id="{74591B2B-5D95-455C-8C96-7826E7205E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95760" y="2601236"/>
            <a:ext cx="1474236" cy="1524000"/>
          </a:xfrm>
          <a:prstGeom prst="rect">
            <a:avLst/>
          </a:prstGeom>
        </p:spPr>
      </p:pic>
    </p:spTree>
    <p:extLst>
      <p:ext uri="{BB962C8B-B14F-4D97-AF65-F5344CB8AC3E}">
        <p14:creationId xmlns:p14="http://schemas.microsoft.com/office/powerpoint/2010/main" val="2221030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What is being vaped?</a:t>
            </a:r>
          </a:p>
        </p:txBody>
      </p:sp>
      <p:sp>
        <p:nvSpPr>
          <p:cNvPr id="7" name="Content Placeholder 6"/>
          <p:cNvSpPr>
            <a:spLocks noGrp="1"/>
          </p:cNvSpPr>
          <p:nvPr>
            <p:ph idx="1"/>
          </p:nvPr>
        </p:nvSpPr>
        <p:spPr/>
        <p:txBody>
          <a:bodyPr>
            <a:normAutofit/>
          </a:bodyPr>
          <a:lstStyle/>
          <a:p>
            <a:r>
              <a:rPr lang="en-US" dirty="0"/>
              <a:t>Flavored liquids including chemicals like glycerin and propylene glycol</a:t>
            </a:r>
          </a:p>
          <a:p>
            <a:r>
              <a:rPr lang="en-US" dirty="0"/>
              <a:t>Flavored liquids with varying levels </a:t>
            </a:r>
            <a:br>
              <a:rPr lang="en-US" dirty="0"/>
            </a:br>
            <a:r>
              <a:rPr lang="en-US" dirty="0"/>
              <a:t>of nicotine</a:t>
            </a:r>
          </a:p>
          <a:p>
            <a:r>
              <a:rPr lang="en-US" dirty="0"/>
              <a:t>Flavored liquids with vitamins and </a:t>
            </a:r>
            <a:br>
              <a:rPr lang="en-US" dirty="0"/>
            </a:br>
            <a:r>
              <a:rPr lang="en-US" dirty="0"/>
              <a:t>essential oils</a:t>
            </a:r>
          </a:p>
          <a:p>
            <a:r>
              <a:rPr lang="en-US" dirty="0"/>
              <a:t>Leaf marijuana, THC oil/wax</a:t>
            </a:r>
          </a:p>
          <a:p>
            <a:pPr marL="0" indent="0">
              <a:buNone/>
            </a:pPr>
            <a:r>
              <a:rPr lang="en-US" dirty="0"/>
              <a:t> </a:t>
            </a:r>
            <a:endParaRPr lang="en-US" sz="2000" dirty="0"/>
          </a:p>
        </p:txBody>
      </p:sp>
      <p:sp>
        <p:nvSpPr>
          <p:cNvPr id="5" name="Slide Number Placeholder 2">
            <a:extLst>
              <a:ext uri="{FF2B5EF4-FFF2-40B4-BE49-F238E27FC236}">
                <a16:creationId xmlns:a16="http://schemas.microsoft.com/office/drawing/2014/main" id="{C632ACE2-F50A-4032-8C98-284E3C6677A9}"/>
              </a:ext>
            </a:extLst>
          </p:cNvPr>
          <p:cNvSpPr>
            <a:spLocks noGrp="1"/>
          </p:cNvSpPr>
          <p:nvPr>
            <p:ph type="sldNum" sz="quarter" idx="12"/>
          </p:nvPr>
        </p:nvSpPr>
        <p:spPr/>
        <p:txBody>
          <a:bodyPr/>
          <a:lstStyle/>
          <a:p>
            <a:pPr>
              <a:defRPr/>
            </a:pPr>
            <a:fld id="{D634D2A0-D88B-48E9-9263-2336432C13C1}" type="slidenum">
              <a:rPr lang="en-US" smtClean="0"/>
              <a:pPr>
                <a:defRPr/>
              </a:pPr>
              <a:t>8</a:t>
            </a:fld>
            <a:endParaRPr lang="en-US" dirty="0"/>
          </a:p>
        </p:txBody>
      </p:sp>
      <p:pic>
        <p:nvPicPr>
          <p:cNvPr id="11" name="Picture 10">
            <a:extLst>
              <a:ext uri="{FF2B5EF4-FFF2-40B4-BE49-F238E27FC236}">
                <a16:creationId xmlns:a16="http://schemas.microsoft.com/office/drawing/2014/main" id="{3D83DD46-7912-44C2-A565-7D5A8ABF54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23189" y="1071045"/>
            <a:ext cx="3722548" cy="4457654"/>
          </a:xfrm>
          <a:prstGeom prst="rect">
            <a:avLst/>
          </a:prstGeom>
        </p:spPr>
      </p:pic>
    </p:spTree>
    <p:extLst>
      <p:ext uri="{BB962C8B-B14F-4D97-AF65-F5344CB8AC3E}">
        <p14:creationId xmlns:p14="http://schemas.microsoft.com/office/powerpoint/2010/main" val="47534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F067-2731-F94A-B6B3-9AFA0A8ECF72}"/>
              </a:ext>
            </a:extLst>
          </p:cNvPr>
          <p:cNvSpPr>
            <a:spLocks noGrp="1"/>
          </p:cNvSpPr>
          <p:nvPr>
            <p:ph type="title"/>
          </p:nvPr>
        </p:nvSpPr>
        <p:spPr/>
        <p:txBody>
          <a:bodyPr/>
          <a:lstStyle/>
          <a:p>
            <a:r>
              <a:rPr lang="en-US" dirty="0"/>
              <a:t>The nicotine “arms race”</a:t>
            </a:r>
          </a:p>
        </p:txBody>
      </p:sp>
      <p:sp>
        <p:nvSpPr>
          <p:cNvPr id="4" name="Slide Number Placeholder 3">
            <a:extLst>
              <a:ext uri="{FF2B5EF4-FFF2-40B4-BE49-F238E27FC236}">
                <a16:creationId xmlns:a16="http://schemas.microsoft.com/office/drawing/2014/main" id="{7CF0C6A2-0587-C543-8266-CD377EAD9A49}"/>
              </a:ext>
            </a:extLst>
          </p:cNvPr>
          <p:cNvSpPr>
            <a:spLocks noGrp="1"/>
          </p:cNvSpPr>
          <p:nvPr>
            <p:ph type="sldNum" sz="quarter" idx="12"/>
          </p:nvPr>
        </p:nvSpPr>
        <p:spPr/>
        <p:txBody>
          <a:bodyPr/>
          <a:lstStyle/>
          <a:p>
            <a:fld id="{EE8F94CE-C68E-BB49-866F-1AED226D53B6}" type="slidenum">
              <a:rPr lang="en-US" smtClean="0"/>
              <a:pPr/>
              <a:t>9</a:t>
            </a:fld>
            <a:endParaRPr lang="en-US" dirty="0"/>
          </a:p>
        </p:txBody>
      </p:sp>
      <p:sp>
        <p:nvSpPr>
          <p:cNvPr id="6" name="TextBox 5">
            <a:extLst>
              <a:ext uri="{FF2B5EF4-FFF2-40B4-BE49-F238E27FC236}">
                <a16:creationId xmlns:a16="http://schemas.microsoft.com/office/drawing/2014/main" id="{C5E510F2-A7DB-CA40-AE09-AA36EBF914D5}"/>
              </a:ext>
            </a:extLst>
          </p:cNvPr>
          <p:cNvSpPr txBox="1"/>
          <p:nvPr/>
        </p:nvSpPr>
        <p:spPr>
          <a:xfrm>
            <a:off x="302662" y="5574520"/>
            <a:ext cx="3807163" cy="307777"/>
          </a:xfrm>
          <a:prstGeom prst="rect">
            <a:avLst/>
          </a:prstGeom>
          <a:noFill/>
        </p:spPr>
        <p:txBody>
          <a:bodyPr wrap="square" rtlCol="0">
            <a:spAutoFit/>
          </a:bodyPr>
          <a:lstStyle/>
          <a:p>
            <a:r>
              <a:rPr lang="en-US" sz="1400" dirty="0">
                <a:solidFill>
                  <a:schemeClr val="tx2"/>
                </a:solidFill>
              </a:rPr>
              <a:t>Source: Science News for Students</a:t>
            </a:r>
          </a:p>
        </p:txBody>
      </p:sp>
      <p:grpSp>
        <p:nvGrpSpPr>
          <p:cNvPr id="5" name="Group 4">
            <a:extLst>
              <a:ext uri="{FF2B5EF4-FFF2-40B4-BE49-F238E27FC236}">
                <a16:creationId xmlns:a16="http://schemas.microsoft.com/office/drawing/2014/main" id="{D942CBDB-0F6D-4121-B8CB-DF5746D4640E}"/>
              </a:ext>
            </a:extLst>
          </p:cNvPr>
          <p:cNvGrpSpPr/>
          <p:nvPr/>
        </p:nvGrpSpPr>
        <p:grpSpPr>
          <a:xfrm>
            <a:off x="1605531" y="1825783"/>
            <a:ext cx="2776393" cy="3430422"/>
            <a:chOff x="385468" y="1825783"/>
            <a:chExt cx="2776393" cy="3430422"/>
          </a:xfrm>
        </p:grpSpPr>
        <p:pic>
          <p:nvPicPr>
            <p:cNvPr id="18" name="Picture 17">
              <a:extLst>
                <a:ext uri="{FF2B5EF4-FFF2-40B4-BE49-F238E27FC236}">
                  <a16:creationId xmlns:a16="http://schemas.microsoft.com/office/drawing/2014/main" id="{28204F65-21B7-4DE2-A85B-216B6A2475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8024" y="2474379"/>
              <a:ext cx="1066800" cy="1728216"/>
            </a:xfrm>
            <a:prstGeom prst="rect">
              <a:avLst/>
            </a:prstGeom>
          </p:spPr>
        </p:pic>
        <p:sp>
          <p:nvSpPr>
            <p:cNvPr id="21" name="TextBox 20">
              <a:extLst>
                <a:ext uri="{FF2B5EF4-FFF2-40B4-BE49-F238E27FC236}">
                  <a16:creationId xmlns:a16="http://schemas.microsoft.com/office/drawing/2014/main" id="{489DBCC3-601E-416F-A40F-6E16049FDDCA}"/>
                </a:ext>
              </a:extLst>
            </p:cNvPr>
            <p:cNvSpPr txBox="1"/>
            <p:nvPr/>
          </p:nvSpPr>
          <p:spPr>
            <a:xfrm>
              <a:off x="385468" y="1825783"/>
              <a:ext cx="2776393" cy="615553"/>
            </a:xfrm>
            <a:prstGeom prst="rect">
              <a:avLst/>
            </a:prstGeom>
            <a:noFill/>
          </p:spPr>
          <p:txBody>
            <a:bodyPr wrap="square" rtlCol="0">
              <a:spAutoFit/>
            </a:bodyPr>
            <a:lstStyle/>
            <a:p>
              <a:pPr algn="ctr"/>
              <a:r>
                <a:rPr lang="en-US" sz="2000" b="1" dirty="0">
                  <a:solidFill>
                    <a:schemeClr val="tx2"/>
                  </a:solidFill>
                </a:rPr>
                <a:t>1 pack of Cigarettes </a:t>
              </a:r>
              <a:br>
                <a:rPr lang="en-US" sz="1400" dirty="0">
                  <a:solidFill>
                    <a:schemeClr val="tx2"/>
                  </a:solidFill>
                </a:rPr>
              </a:br>
              <a:r>
                <a:rPr lang="en-US" sz="1400" dirty="0">
                  <a:solidFill>
                    <a:schemeClr val="tx2"/>
                  </a:solidFill>
                </a:rPr>
                <a:t>≈ 20 mg of inhaled nicotine</a:t>
              </a:r>
            </a:p>
          </p:txBody>
        </p:sp>
        <p:sp>
          <p:nvSpPr>
            <p:cNvPr id="27" name="TextBox 26">
              <a:extLst>
                <a:ext uri="{FF2B5EF4-FFF2-40B4-BE49-F238E27FC236}">
                  <a16:creationId xmlns:a16="http://schemas.microsoft.com/office/drawing/2014/main" id="{077D3DEF-58F3-4D7C-A6EB-4B87849FEE6D}"/>
                </a:ext>
              </a:extLst>
            </p:cNvPr>
            <p:cNvSpPr txBox="1"/>
            <p:nvPr/>
          </p:nvSpPr>
          <p:spPr>
            <a:xfrm>
              <a:off x="757024"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20</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9" name="Group 8">
            <a:extLst>
              <a:ext uri="{FF2B5EF4-FFF2-40B4-BE49-F238E27FC236}">
                <a16:creationId xmlns:a16="http://schemas.microsoft.com/office/drawing/2014/main" id="{C17DA3ED-FED2-4BB4-A66A-C959C317065F}"/>
              </a:ext>
            </a:extLst>
          </p:cNvPr>
          <p:cNvGrpSpPr/>
          <p:nvPr/>
        </p:nvGrpSpPr>
        <p:grpSpPr>
          <a:xfrm>
            <a:off x="4327050" y="1825783"/>
            <a:ext cx="1849242" cy="3430422"/>
            <a:chOff x="2803050" y="1825783"/>
            <a:chExt cx="1849242" cy="3430422"/>
          </a:xfrm>
        </p:grpSpPr>
        <p:pic>
          <p:nvPicPr>
            <p:cNvPr id="12" name="Picture 11">
              <a:extLst>
                <a:ext uri="{FF2B5EF4-FFF2-40B4-BE49-F238E27FC236}">
                  <a16:creationId xmlns:a16="http://schemas.microsoft.com/office/drawing/2014/main" id="{A74F32F2-3C41-411C-B451-036C3B1D4F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2069" y="2545207"/>
              <a:ext cx="870763" cy="1657388"/>
            </a:xfrm>
            <a:prstGeom prst="rect">
              <a:avLst/>
            </a:prstGeom>
          </p:spPr>
        </p:pic>
        <p:sp>
          <p:nvSpPr>
            <p:cNvPr id="22" name="TextBox 21">
              <a:extLst>
                <a:ext uri="{FF2B5EF4-FFF2-40B4-BE49-F238E27FC236}">
                  <a16:creationId xmlns:a16="http://schemas.microsoft.com/office/drawing/2014/main" id="{44595F0B-4794-4206-ABDC-FACECFC367AD}"/>
                </a:ext>
              </a:extLst>
            </p:cNvPr>
            <p:cNvSpPr txBox="1"/>
            <p:nvPr/>
          </p:nvSpPr>
          <p:spPr>
            <a:xfrm>
              <a:off x="2803050" y="1825783"/>
              <a:ext cx="1828800" cy="615553"/>
            </a:xfrm>
            <a:prstGeom prst="rect">
              <a:avLst/>
            </a:prstGeom>
            <a:noFill/>
          </p:spPr>
          <p:txBody>
            <a:bodyPr wrap="square" rtlCol="0">
              <a:spAutoFit/>
            </a:bodyPr>
            <a:lstStyle/>
            <a:p>
              <a:pPr algn="ctr"/>
              <a:r>
                <a:rPr lang="en-US" sz="2000" b="1" dirty="0">
                  <a:solidFill>
                    <a:schemeClr val="tx2"/>
                  </a:solidFill>
                </a:rPr>
                <a:t>1 JUUL pod</a:t>
              </a:r>
              <a:br>
                <a:rPr lang="en-US" sz="1400" dirty="0">
                  <a:solidFill>
                    <a:schemeClr val="tx2"/>
                  </a:solidFill>
                </a:rPr>
              </a:br>
              <a:r>
                <a:rPr lang="en-US" sz="1400" dirty="0">
                  <a:solidFill>
                    <a:schemeClr val="tx2"/>
                  </a:solidFill>
                </a:rPr>
                <a:t>≈ 41.3 mg of nicotine</a:t>
              </a:r>
            </a:p>
          </p:txBody>
        </p:sp>
        <p:sp>
          <p:nvSpPr>
            <p:cNvPr id="31" name="TextBox 30">
              <a:extLst>
                <a:ext uri="{FF2B5EF4-FFF2-40B4-BE49-F238E27FC236}">
                  <a16:creationId xmlns:a16="http://schemas.microsoft.com/office/drawing/2014/main" id="{EAA7EEAC-B641-48CA-96F8-1E802CCABD9F}"/>
                </a:ext>
              </a:extLst>
            </p:cNvPr>
            <p:cNvSpPr txBox="1"/>
            <p:nvPr/>
          </p:nvSpPr>
          <p:spPr>
            <a:xfrm>
              <a:off x="2823492"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44</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10" name="Group 9">
            <a:extLst>
              <a:ext uri="{FF2B5EF4-FFF2-40B4-BE49-F238E27FC236}">
                <a16:creationId xmlns:a16="http://schemas.microsoft.com/office/drawing/2014/main" id="{FE802B33-B31B-4128-B561-5FC88F5F22E2}"/>
              </a:ext>
            </a:extLst>
          </p:cNvPr>
          <p:cNvGrpSpPr/>
          <p:nvPr/>
        </p:nvGrpSpPr>
        <p:grpSpPr>
          <a:xfrm>
            <a:off x="6373076" y="1825783"/>
            <a:ext cx="1828800" cy="3430422"/>
            <a:chOff x="4849076" y="1825783"/>
            <a:chExt cx="1828800" cy="3430422"/>
          </a:xfrm>
        </p:grpSpPr>
        <p:pic>
          <p:nvPicPr>
            <p:cNvPr id="16" name="Picture 15">
              <a:extLst>
                <a:ext uri="{FF2B5EF4-FFF2-40B4-BE49-F238E27FC236}">
                  <a16:creationId xmlns:a16="http://schemas.microsoft.com/office/drawing/2014/main" id="{0EECFC6D-50AC-4555-9289-6515D3515B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58743" y="2573367"/>
              <a:ext cx="809467" cy="1629228"/>
            </a:xfrm>
            <a:prstGeom prst="rect">
              <a:avLst/>
            </a:prstGeom>
          </p:spPr>
        </p:pic>
        <p:sp>
          <p:nvSpPr>
            <p:cNvPr id="23" name="TextBox 22">
              <a:extLst>
                <a:ext uri="{FF2B5EF4-FFF2-40B4-BE49-F238E27FC236}">
                  <a16:creationId xmlns:a16="http://schemas.microsoft.com/office/drawing/2014/main" id="{85A1C5E1-FB42-48CB-BA82-6AC16F17270F}"/>
                </a:ext>
              </a:extLst>
            </p:cNvPr>
            <p:cNvSpPr txBox="1"/>
            <p:nvPr/>
          </p:nvSpPr>
          <p:spPr>
            <a:xfrm>
              <a:off x="4849076" y="1825783"/>
              <a:ext cx="1828800" cy="615553"/>
            </a:xfrm>
            <a:prstGeom prst="rect">
              <a:avLst/>
            </a:prstGeom>
            <a:noFill/>
          </p:spPr>
          <p:txBody>
            <a:bodyPr wrap="square" rtlCol="0">
              <a:spAutoFit/>
            </a:bodyPr>
            <a:lstStyle/>
            <a:p>
              <a:pPr algn="ctr"/>
              <a:r>
                <a:rPr lang="en-US" sz="2000" b="1" dirty="0">
                  <a:solidFill>
                    <a:schemeClr val="tx2"/>
                  </a:solidFill>
                </a:rPr>
                <a:t>1 PHIX pod</a:t>
              </a:r>
              <a:br>
                <a:rPr lang="en-US" sz="1400" dirty="0">
                  <a:solidFill>
                    <a:schemeClr val="tx2"/>
                  </a:solidFill>
                </a:rPr>
              </a:br>
              <a:r>
                <a:rPr lang="en-US" sz="1400" dirty="0">
                  <a:solidFill>
                    <a:schemeClr val="tx2"/>
                  </a:solidFill>
                </a:rPr>
                <a:t>≈ 75 mg of nicotine</a:t>
              </a:r>
            </a:p>
          </p:txBody>
        </p:sp>
        <p:sp>
          <p:nvSpPr>
            <p:cNvPr id="32" name="TextBox 31">
              <a:extLst>
                <a:ext uri="{FF2B5EF4-FFF2-40B4-BE49-F238E27FC236}">
                  <a16:creationId xmlns:a16="http://schemas.microsoft.com/office/drawing/2014/main" id="{458E87BF-AB52-42FD-8B03-B7E06AEBD33C}"/>
                </a:ext>
              </a:extLst>
            </p:cNvPr>
            <p:cNvSpPr txBox="1"/>
            <p:nvPr/>
          </p:nvSpPr>
          <p:spPr>
            <a:xfrm>
              <a:off x="4849076"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75</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11" name="Group 10">
            <a:extLst>
              <a:ext uri="{FF2B5EF4-FFF2-40B4-BE49-F238E27FC236}">
                <a16:creationId xmlns:a16="http://schemas.microsoft.com/office/drawing/2014/main" id="{88C9813D-2DBA-4077-B85F-A81B945D9599}"/>
              </a:ext>
            </a:extLst>
          </p:cNvPr>
          <p:cNvGrpSpPr/>
          <p:nvPr/>
        </p:nvGrpSpPr>
        <p:grpSpPr>
          <a:xfrm>
            <a:off x="8313418" y="1825783"/>
            <a:ext cx="1828800" cy="3430422"/>
            <a:chOff x="6789418" y="1825783"/>
            <a:chExt cx="1828800" cy="3430422"/>
          </a:xfrm>
        </p:grpSpPr>
        <p:pic>
          <p:nvPicPr>
            <p:cNvPr id="14" name="Picture 13">
              <a:extLst>
                <a:ext uri="{FF2B5EF4-FFF2-40B4-BE49-F238E27FC236}">
                  <a16:creationId xmlns:a16="http://schemas.microsoft.com/office/drawing/2014/main" id="{59703615-4B88-4E62-8A02-24C8391A06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40863" y="2545207"/>
              <a:ext cx="1325910" cy="1657388"/>
            </a:xfrm>
            <a:prstGeom prst="rect">
              <a:avLst/>
            </a:prstGeom>
          </p:spPr>
        </p:pic>
        <p:sp>
          <p:nvSpPr>
            <p:cNvPr id="24" name="TextBox 23">
              <a:extLst>
                <a:ext uri="{FF2B5EF4-FFF2-40B4-BE49-F238E27FC236}">
                  <a16:creationId xmlns:a16="http://schemas.microsoft.com/office/drawing/2014/main" id="{F34DF11E-E1FA-45AD-A4B3-E8E2787DA6F3}"/>
                </a:ext>
              </a:extLst>
            </p:cNvPr>
            <p:cNvSpPr txBox="1"/>
            <p:nvPr/>
          </p:nvSpPr>
          <p:spPr>
            <a:xfrm>
              <a:off x="6789418" y="1825783"/>
              <a:ext cx="1828800" cy="615553"/>
            </a:xfrm>
            <a:prstGeom prst="rect">
              <a:avLst/>
            </a:prstGeom>
            <a:noFill/>
          </p:spPr>
          <p:txBody>
            <a:bodyPr wrap="square" rtlCol="0">
              <a:spAutoFit/>
            </a:bodyPr>
            <a:lstStyle/>
            <a:p>
              <a:pPr algn="ctr"/>
              <a:r>
                <a:rPr lang="en-US" sz="2000" b="1" dirty="0">
                  <a:solidFill>
                    <a:schemeClr val="tx2"/>
                  </a:solidFill>
                </a:rPr>
                <a:t>1 Suorin pod</a:t>
              </a:r>
              <a:br>
                <a:rPr lang="en-US" sz="1400" dirty="0">
                  <a:solidFill>
                    <a:schemeClr val="tx2"/>
                  </a:solidFill>
                </a:rPr>
              </a:br>
              <a:r>
                <a:rPr lang="en-US" sz="1400" dirty="0">
                  <a:solidFill>
                    <a:schemeClr val="tx2"/>
                  </a:solidFill>
                </a:rPr>
                <a:t>≈ 90 mg of nicotine</a:t>
              </a:r>
            </a:p>
          </p:txBody>
        </p:sp>
        <p:sp>
          <p:nvSpPr>
            <p:cNvPr id="33" name="TextBox 32">
              <a:extLst>
                <a:ext uri="{FF2B5EF4-FFF2-40B4-BE49-F238E27FC236}">
                  <a16:creationId xmlns:a16="http://schemas.microsoft.com/office/drawing/2014/main" id="{52F2114B-2677-48D3-B30D-E40C4B58EC36}"/>
                </a:ext>
              </a:extLst>
            </p:cNvPr>
            <p:cNvSpPr txBox="1"/>
            <p:nvPr/>
          </p:nvSpPr>
          <p:spPr>
            <a:xfrm>
              <a:off x="6789418"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90</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spTree>
    <p:extLst>
      <p:ext uri="{BB962C8B-B14F-4D97-AF65-F5344CB8AC3E}">
        <p14:creationId xmlns:p14="http://schemas.microsoft.com/office/powerpoint/2010/main" val="2967411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_2020 Lifeline-Masterbrand">
  <a:themeElements>
    <a:clrScheme name="Branding 2020">
      <a:dk1>
        <a:srgbClr val="000000"/>
      </a:dk1>
      <a:lt1>
        <a:srgbClr val="FFFFFF"/>
      </a:lt1>
      <a:dk2>
        <a:srgbClr val="772483"/>
      </a:dk2>
      <a:lt2>
        <a:srgbClr val="E7E6E6"/>
      </a:lt2>
      <a:accent1>
        <a:srgbClr val="772483"/>
      </a:accent1>
      <a:accent2>
        <a:srgbClr val="FF9E1B"/>
      </a:accent2>
      <a:accent3>
        <a:srgbClr val="C17CE1"/>
      </a:accent3>
      <a:accent4>
        <a:srgbClr val="FFDC6C"/>
      </a:accent4>
      <a:accent5>
        <a:srgbClr val="9793CF"/>
      </a:accent5>
      <a:accent6>
        <a:srgbClr val="DA7C3C"/>
      </a:accent6>
      <a:hlink>
        <a:srgbClr val="772483"/>
      </a:hlink>
      <a:folHlink>
        <a:srgbClr val="772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 Slides - Vaping Fall 2020 LLMB" id="{93543854-FBE7-4909-AA62-48A2B24585A0}" vid="{857CC633-48B7-4B60-B012-71ED1FE27D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SecurityGroups xmlns="1986bcbf-e29f-42c6-ac14-ecc667b081e6" xsi:nil="true"/>
    <MigrationWizId xmlns="1986bcbf-e29f-42c6-ac14-ecc667b081e6" xsi:nil="true"/>
    <MigrationWizIdDocumentLibraryPermissions xmlns="1986bcbf-e29f-42c6-ac14-ecc667b081e6" xsi:nil="true"/>
    <MigrationWizIdPermissionLevels xmlns="1986bcbf-e29f-42c6-ac14-ecc667b081e6" xsi:nil="true"/>
    <MigrationWizIdPermissions xmlns="1986bcbf-e29f-42c6-ac14-ecc667b081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4E3D7ABB365A4A8CECA80330B28A55" ma:contentTypeVersion="18" ma:contentTypeDescription="Create a new document." ma:contentTypeScope="" ma:versionID="0f1ff1ee97aa46271d32894524275deb">
  <xsd:schema xmlns:xsd="http://www.w3.org/2001/XMLSchema" xmlns:xs="http://www.w3.org/2001/XMLSchema" xmlns:p="http://schemas.microsoft.com/office/2006/metadata/properties" xmlns:ns3="1986bcbf-e29f-42c6-ac14-ecc667b081e6" xmlns:ns4="6920658b-77db-441d-89e3-f16cf0d3c5dc" targetNamespace="http://schemas.microsoft.com/office/2006/metadata/properties" ma:root="true" ma:fieldsID="5e171da1092db0f82094d28cfd5e6801" ns3:_="" ns4:_="">
    <xsd:import namespace="1986bcbf-e29f-42c6-ac14-ecc667b081e6"/>
    <xsd:import namespace="6920658b-77db-441d-89e3-f16cf0d3c5dc"/>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6bcbf-e29f-42c6-ac14-ecc667b081e6"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20658b-77db-441d-89e3-f16cf0d3c5d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8DB182-789C-40A8-8E99-DEFB4BE5C33D}">
  <ds:schemaRefs>
    <ds:schemaRef ds:uri="http://schemas.microsoft.com/sharepoint/v3/contenttype/forms"/>
  </ds:schemaRefs>
</ds:datastoreItem>
</file>

<file path=customXml/itemProps2.xml><?xml version="1.0" encoding="utf-8"?>
<ds:datastoreItem xmlns:ds="http://schemas.openxmlformats.org/officeDocument/2006/customXml" ds:itemID="{D555CC33-4AF2-41D0-9F1A-CABB1E820455}">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1986bcbf-e29f-42c6-ac14-ecc667b081e6"/>
    <ds:schemaRef ds:uri="6920658b-77db-441d-89e3-f16cf0d3c5dc"/>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F873E817-AA9C-411D-8EAF-7C96A6D7A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6bcbf-e29f-42c6-ac14-ecc667b081e6"/>
    <ds:schemaRef ds:uri="6920658b-77db-441d-89e3-f16cf0d3c5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All Slides - Vaping Fall 2020 LLMB</Template>
  <TotalTime>1011</TotalTime>
  <Words>11214</Words>
  <Application>Microsoft Office PowerPoint</Application>
  <PresentationFormat>Widescreen</PresentationFormat>
  <Paragraphs>838</Paragraphs>
  <Slides>63</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Arial</vt:lpstr>
      <vt:lpstr>Calibri</vt:lpstr>
      <vt:lpstr>1_2020 Lifeline-Masterbrand</vt:lpstr>
      <vt:lpstr>PowerPoint Presentation</vt:lpstr>
      <vt:lpstr>What you need to know</vt:lpstr>
      <vt:lpstr>Vaping Basics</vt:lpstr>
      <vt:lpstr>What is vaping?</vt:lpstr>
      <vt:lpstr>PowerPoint Presentation</vt:lpstr>
      <vt:lpstr>JUUL: the iPhone of vapes</vt:lpstr>
      <vt:lpstr>Other vape devices</vt:lpstr>
      <vt:lpstr>What is being vaped?</vt:lpstr>
      <vt:lpstr>The nicotine “arms race”</vt:lpstr>
      <vt:lpstr>Vape devices for marijuana and oils</vt:lpstr>
      <vt:lpstr>Disposable marijuana vape pens and cartridges</vt:lpstr>
      <vt:lpstr>A new device: Philip Morris International’s IQOS</vt:lpstr>
      <vt:lpstr>How do youth get vaping products?</vt:lpstr>
      <vt:lpstr>Slang terms</vt:lpstr>
      <vt:lpstr>More slang terms</vt:lpstr>
      <vt:lpstr>More slang - dripping</vt:lpstr>
      <vt:lpstr>What’s the appeal?</vt:lpstr>
      <vt:lpstr>Why teens vape</vt:lpstr>
      <vt:lpstr>Reasons for vaping</vt:lpstr>
      <vt:lpstr>Are we hooking a new generation?</vt:lpstr>
      <vt:lpstr>How is the tobacco industry going to replace  older smokers?</vt:lpstr>
      <vt:lpstr>Big tobacco behind popular vaping products</vt:lpstr>
      <vt:lpstr>Tobacco + e-cigarettes: advertising</vt:lpstr>
      <vt:lpstr>Tobacco + e-cigarettes: packaging</vt:lpstr>
      <vt:lpstr>Youth-friendly designs and flavors</vt:lpstr>
      <vt:lpstr>Social media marketing</vt:lpstr>
      <vt:lpstr>Social media posts and JUUL</vt:lpstr>
      <vt:lpstr>“JUULery”</vt:lpstr>
      <vt:lpstr>PowerPoint Presentation</vt:lpstr>
      <vt:lpstr>Vaping by the numbers</vt:lpstr>
      <vt:lpstr>How many people vape?</vt:lpstr>
      <vt:lpstr>Reports of frequent vaping in the past 30 days</vt:lpstr>
      <vt:lpstr>What are they inhaling?</vt:lpstr>
      <vt:lpstr>Why the concern?</vt:lpstr>
      <vt:lpstr>Harmful chemicals: cigarettes vs. vaping</vt:lpstr>
      <vt:lpstr>So why the concern?</vt:lpstr>
      <vt:lpstr>Nicotine itself is harmful</vt:lpstr>
      <vt:lpstr>Nicotine’s impact on teens</vt:lpstr>
      <vt:lpstr>Risk of progressing to cigarettes</vt:lpstr>
      <vt:lpstr>Use of multiple nicotine products is common</vt:lpstr>
      <vt:lpstr>Risk of nicotine addiction</vt:lpstr>
      <vt:lpstr>Link to other substance use and addiction</vt:lpstr>
      <vt:lpstr>Vaping-related illnesses</vt:lpstr>
      <vt:lpstr>Hard metal lung disease</vt:lpstr>
      <vt:lpstr>Bronchiolitis obliterans</vt:lpstr>
      <vt:lpstr>Vaping and COVID</vt:lpstr>
      <vt:lpstr>Government oversight</vt:lpstr>
      <vt:lpstr>What is the government doing?</vt:lpstr>
      <vt:lpstr>Temporary flavor ban</vt:lpstr>
      <vt:lpstr>Inadequate government regulation</vt:lpstr>
      <vt:lpstr>What schools can do</vt:lpstr>
      <vt:lpstr>Prevention</vt:lpstr>
      <vt:lpstr>Signs of student vaping</vt:lpstr>
      <vt:lpstr>How some schools have approached vaping</vt:lpstr>
      <vt:lpstr>Addressing vaping in schools</vt:lpstr>
      <vt:lpstr>Helpful messages for teens</vt:lpstr>
      <vt:lpstr>What schools can do</vt:lpstr>
      <vt:lpstr>Youth-friendly materials</vt:lpstr>
      <vt:lpstr>Youth-friendly materials</vt:lpstr>
      <vt:lpstr>Additional Resources</vt:lpstr>
      <vt:lpstr>Helpful resources</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Kelly</dc:creator>
  <cp:lastModifiedBy>Claire Kelly</cp:lastModifiedBy>
  <cp:revision>31</cp:revision>
  <dcterms:created xsi:type="dcterms:W3CDTF">2020-08-24T13:35:51Z</dcterms:created>
  <dcterms:modified xsi:type="dcterms:W3CDTF">2020-10-02T14:19:37Z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0x010100794E3D7ABB365A4A8CECA80330B28A55</vt:lpwstr>
  </property>
</Properties>
</file>